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424" r:id="rId2"/>
    <p:sldId id="425" r:id="rId3"/>
    <p:sldId id="256" r:id="rId4"/>
    <p:sldId id="421" r:id="rId5"/>
    <p:sldId id="389" r:id="rId6"/>
    <p:sldId id="426" r:id="rId7"/>
    <p:sldId id="390" r:id="rId8"/>
    <p:sldId id="427" r:id="rId9"/>
    <p:sldId id="428" r:id="rId10"/>
    <p:sldId id="393" r:id="rId11"/>
    <p:sldId id="432" r:id="rId12"/>
    <p:sldId id="395" r:id="rId13"/>
    <p:sldId id="396" r:id="rId14"/>
    <p:sldId id="397" r:id="rId15"/>
    <p:sldId id="399" r:id="rId16"/>
    <p:sldId id="431" r:id="rId17"/>
    <p:sldId id="398" r:id="rId18"/>
    <p:sldId id="402" r:id="rId19"/>
    <p:sldId id="401" r:id="rId20"/>
    <p:sldId id="403" r:id="rId21"/>
    <p:sldId id="404" r:id="rId22"/>
    <p:sldId id="433" r:id="rId23"/>
    <p:sldId id="405" r:id="rId24"/>
    <p:sldId id="434" r:id="rId25"/>
    <p:sldId id="406" r:id="rId26"/>
    <p:sldId id="435" r:id="rId27"/>
    <p:sldId id="407" r:id="rId28"/>
    <p:sldId id="408" r:id="rId29"/>
    <p:sldId id="418" r:id="rId30"/>
    <p:sldId id="419" r:id="rId31"/>
    <p:sldId id="430" r:id="rId32"/>
    <p:sldId id="429" r:id="rId33"/>
    <p:sldId id="410" r:id="rId34"/>
    <p:sldId id="436" r:id="rId35"/>
    <p:sldId id="411" r:id="rId36"/>
    <p:sldId id="412" r:id="rId37"/>
    <p:sldId id="413" r:id="rId38"/>
    <p:sldId id="414" r:id="rId39"/>
    <p:sldId id="415" r:id="rId40"/>
    <p:sldId id="4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3297" autoAdjust="0"/>
  </p:normalViewPr>
  <p:slideViewPr>
    <p:cSldViewPr snapToGrid="0">
      <p:cViewPr varScale="1">
        <p:scale>
          <a:sx n="69" d="100"/>
          <a:sy n="69" d="100"/>
        </p:scale>
        <p:origin x="1580" y="6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B022F-2A10-49BD-8C48-CEF815375E1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ED1F10D-87D7-4D74-8A50-26A0B188830D}">
      <dgm:prSet/>
      <dgm:spPr/>
      <dgm:t>
        <a:bodyPr/>
        <a:lstStyle/>
        <a:p>
          <a:r>
            <a:rPr lang="en-US"/>
            <a:t>Developing a Brand Strategy</a:t>
          </a:r>
        </a:p>
      </dgm:t>
    </dgm:pt>
    <dgm:pt modelId="{F7D165B3-64E2-4DC7-BDB0-7961E33505CA}" type="parTrans" cxnId="{B71B1CB7-20CA-489F-AB36-36863A4CBB1E}">
      <dgm:prSet/>
      <dgm:spPr/>
      <dgm:t>
        <a:bodyPr/>
        <a:lstStyle/>
        <a:p>
          <a:endParaRPr lang="en-US"/>
        </a:p>
      </dgm:t>
    </dgm:pt>
    <dgm:pt modelId="{9B3C780F-7708-4873-A072-B53EF64D72FD}" type="sibTrans" cxnId="{B71B1CB7-20CA-489F-AB36-36863A4CBB1E}">
      <dgm:prSet/>
      <dgm:spPr/>
      <dgm:t>
        <a:bodyPr/>
        <a:lstStyle/>
        <a:p>
          <a:endParaRPr lang="en-US"/>
        </a:p>
      </dgm:t>
    </dgm:pt>
    <dgm:pt modelId="{38437E4D-43A0-4EAA-8D18-CB91651B37BD}">
      <dgm:prSet/>
      <dgm:spPr/>
      <dgm:t>
        <a:bodyPr/>
        <a:lstStyle/>
        <a:p>
          <a:r>
            <a:rPr lang="en-US" dirty="0"/>
            <a:t>Designing and Implementing Brand Marketing Programs</a:t>
          </a:r>
        </a:p>
      </dgm:t>
    </dgm:pt>
    <dgm:pt modelId="{50B4D3B0-BF40-4F82-B87B-F7B574F4D00A}" type="parTrans" cxnId="{A122E51D-465F-4FAC-9B86-204526EFD1C6}">
      <dgm:prSet/>
      <dgm:spPr/>
      <dgm:t>
        <a:bodyPr/>
        <a:lstStyle/>
        <a:p>
          <a:endParaRPr lang="en-US"/>
        </a:p>
      </dgm:t>
    </dgm:pt>
    <dgm:pt modelId="{D7BC1E3F-4C98-4A88-8ED3-CF02451A9E4C}" type="sibTrans" cxnId="{A122E51D-465F-4FAC-9B86-204526EFD1C6}">
      <dgm:prSet/>
      <dgm:spPr/>
      <dgm:t>
        <a:bodyPr/>
        <a:lstStyle/>
        <a:p>
          <a:endParaRPr lang="en-US"/>
        </a:p>
      </dgm:t>
    </dgm:pt>
    <dgm:pt modelId="{AD72E6C2-755E-400F-B315-7024F652F21B}">
      <dgm:prSet/>
      <dgm:spPr/>
      <dgm:t>
        <a:bodyPr/>
        <a:lstStyle/>
        <a:p>
          <a:r>
            <a:rPr lang="en-US"/>
            <a:t>Measuring and Interpreting Brand Performance </a:t>
          </a:r>
        </a:p>
      </dgm:t>
    </dgm:pt>
    <dgm:pt modelId="{2629A81D-FBBE-44ED-BC43-6FA172B4CF8F}" type="parTrans" cxnId="{E136F7BD-F8F3-4D8B-A415-9E50DDF9F504}">
      <dgm:prSet/>
      <dgm:spPr/>
      <dgm:t>
        <a:bodyPr/>
        <a:lstStyle/>
        <a:p>
          <a:endParaRPr lang="en-US"/>
        </a:p>
      </dgm:t>
    </dgm:pt>
    <dgm:pt modelId="{A4FB70E9-B8D0-4D6D-B4D5-65E04EA45C01}" type="sibTrans" cxnId="{E136F7BD-F8F3-4D8B-A415-9E50DDF9F504}">
      <dgm:prSet/>
      <dgm:spPr/>
      <dgm:t>
        <a:bodyPr/>
        <a:lstStyle/>
        <a:p>
          <a:endParaRPr lang="en-US"/>
        </a:p>
      </dgm:t>
    </dgm:pt>
    <dgm:pt modelId="{3C6501C9-64B4-4540-A964-A3070EE94459}">
      <dgm:prSet/>
      <dgm:spPr/>
      <dgm:t>
        <a:bodyPr/>
        <a:lstStyle/>
        <a:p>
          <a:r>
            <a:rPr lang="en-US"/>
            <a:t>Growing and Sustaining Brand Equity</a:t>
          </a:r>
        </a:p>
      </dgm:t>
    </dgm:pt>
    <dgm:pt modelId="{895E0AA1-AAA1-4888-8066-374A049D00FA}" type="parTrans" cxnId="{BDEFF259-67F7-4426-888B-412F2B4819B0}">
      <dgm:prSet/>
      <dgm:spPr/>
      <dgm:t>
        <a:bodyPr/>
        <a:lstStyle/>
        <a:p>
          <a:endParaRPr lang="en-US"/>
        </a:p>
      </dgm:t>
    </dgm:pt>
    <dgm:pt modelId="{C41C0516-7B13-4376-A560-1FCB31C315AE}" type="sibTrans" cxnId="{BDEFF259-67F7-4426-888B-412F2B4819B0}">
      <dgm:prSet/>
      <dgm:spPr/>
      <dgm:t>
        <a:bodyPr/>
        <a:lstStyle/>
        <a:p>
          <a:endParaRPr lang="en-US"/>
        </a:p>
      </dgm:t>
    </dgm:pt>
    <dgm:pt modelId="{5B4C7E66-8F2E-45C5-8BD7-A209E69C1EE3}" type="pres">
      <dgm:prSet presAssocID="{2D1B022F-2A10-49BD-8C48-CEF815375E11}" presName="root" presStyleCnt="0">
        <dgm:presLayoutVars>
          <dgm:dir/>
          <dgm:resizeHandles val="exact"/>
        </dgm:presLayoutVars>
      </dgm:prSet>
      <dgm:spPr/>
    </dgm:pt>
    <dgm:pt modelId="{CC254291-1192-42FD-AA60-8A8DD7C9152B}" type="pres">
      <dgm:prSet presAssocID="{3ED1F10D-87D7-4D74-8A50-26A0B188830D}" presName="compNode" presStyleCnt="0"/>
      <dgm:spPr/>
    </dgm:pt>
    <dgm:pt modelId="{57492AFE-A256-4A81-B430-6F908D28DF8A}" type="pres">
      <dgm:prSet presAssocID="{3ED1F10D-87D7-4D74-8A50-26A0B188830D}" presName="bgRect" presStyleLbl="bgShp" presStyleIdx="0" presStyleCnt="4"/>
      <dgm:spPr/>
    </dgm:pt>
    <dgm:pt modelId="{D123AAB4-CBC6-4096-843C-BC579A7CE2F6}" type="pres">
      <dgm:prSet presAssocID="{3ED1F10D-87D7-4D74-8A50-26A0B18883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5C1B715-75C9-4AE1-BA2B-BF026FD4E5C4}" type="pres">
      <dgm:prSet presAssocID="{3ED1F10D-87D7-4D74-8A50-26A0B188830D}" presName="spaceRect" presStyleCnt="0"/>
      <dgm:spPr/>
    </dgm:pt>
    <dgm:pt modelId="{13A8ED57-284E-468B-AD20-9F9A8819210D}" type="pres">
      <dgm:prSet presAssocID="{3ED1F10D-87D7-4D74-8A50-26A0B188830D}" presName="parTx" presStyleLbl="revTx" presStyleIdx="0" presStyleCnt="4">
        <dgm:presLayoutVars>
          <dgm:chMax val="0"/>
          <dgm:chPref val="0"/>
        </dgm:presLayoutVars>
      </dgm:prSet>
      <dgm:spPr/>
    </dgm:pt>
    <dgm:pt modelId="{73250DA6-BCE8-4ACE-8632-288A044BB622}" type="pres">
      <dgm:prSet presAssocID="{9B3C780F-7708-4873-A072-B53EF64D72FD}" presName="sibTrans" presStyleCnt="0"/>
      <dgm:spPr/>
    </dgm:pt>
    <dgm:pt modelId="{C3C0DD87-449E-4B2E-B69C-A981EDA7507B}" type="pres">
      <dgm:prSet presAssocID="{38437E4D-43A0-4EAA-8D18-CB91651B37BD}" presName="compNode" presStyleCnt="0"/>
      <dgm:spPr/>
    </dgm:pt>
    <dgm:pt modelId="{79E34C56-EB65-474D-8DFD-F641AF0819D6}" type="pres">
      <dgm:prSet presAssocID="{38437E4D-43A0-4EAA-8D18-CB91651B37BD}" presName="bgRect" presStyleLbl="bgShp" presStyleIdx="1" presStyleCnt="4"/>
      <dgm:spPr/>
    </dgm:pt>
    <dgm:pt modelId="{4C5773F2-87D6-4937-96B0-E37D7C961E64}" type="pres">
      <dgm:prSet presAssocID="{38437E4D-43A0-4EAA-8D18-CB91651B37B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27877232-EF07-45BA-83A9-3295B24AB4A3}" type="pres">
      <dgm:prSet presAssocID="{38437E4D-43A0-4EAA-8D18-CB91651B37BD}" presName="spaceRect" presStyleCnt="0"/>
      <dgm:spPr/>
    </dgm:pt>
    <dgm:pt modelId="{F538E666-42BA-430A-9385-BB27786D00BD}" type="pres">
      <dgm:prSet presAssocID="{38437E4D-43A0-4EAA-8D18-CB91651B37BD}" presName="parTx" presStyleLbl="revTx" presStyleIdx="1" presStyleCnt="4">
        <dgm:presLayoutVars>
          <dgm:chMax val="0"/>
          <dgm:chPref val="0"/>
        </dgm:presLayoutVars>
      </dgm:prSet>
      <dgm:spPr/>
    </dgm:pt>
    <dgm:pt modelId="{3C7E5386-75B4-40EE-B825-2AB17DBEB3C7}" type="pres">
      <dgm:prSet presAssocID="{D7BC1E3F-4C98-4A88-8ED3-CF02451A9E4C}" presName="sibTrans" presStyleCnt="0"/>
      <dgm:spPr/>
    </dgm:pt>
    <dgm:pt modelId="{A6CD3C2D-D141-4219-9825-622C1DB9DF73}" type="pres">
      <dgm:prSet presAssocID="{AD72E6C2-755E-400F-B315-7024F652F21B}" presName="compNode" presStyleCnt="0"/>
      <dgm:spPr/>
    </dgm:pt>
    <dgm:pt modelId="{D3F5BB5F-1788-4DCE-9F37-8953FA86C63D}" type="pres">
      <dgm:prSet presAssocID="{AD72E6C2-755E-400F-B315-7024F652F21B}" presName="bgRect" presStyleLbl="bgShp" presStyleIdx="2" presStyleCnt="4"/>
      <dgm:spPr/>
    </dgm:pt>
    <dgm:pt modelId="{7ED5A7C0-17D4-4EAE-8229-EAA0C77CB442}" type="pres">
      <dgm:prSet presAssocID="{AD72E6C2-755E-400F-B315-7024F652F21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92522A65-32C8-472C-8BAD-BA6ED88FD725}" type="pres">
      <dgm:prSet presAssocID="{AD72E6C2-755E-400F-B315-7024F652F21B}" presName="spaceRect" presStyleCnt="0"/>
      <dgm:spPr/>
    </dgm:pt>
    <dgm:pt modelId="{0CAFC8C9-0351-4A0F-95B8-C70620A3031C}" type="pres">
      <dgm:prSet presAssocID="{AD72E6C2-755E-400F-B315-7024F652F21B}" presName="parTx" presStyleLbl="revTx" presStyleIdx="2" presStyleCnt="4">
        <dgm:presLayoutVars>
          <dgm:chMax val="0"/>
          <dgm:chPref val="0"/>
        </dgm:presLayoutVars>
      </dgm:prSet>
      <dgm:spPr/>
    </dgm:pt>
    <dgm:pt modelId="{C7B67BB9-9C1F-4931-BDC9-1EA36A736574}" type="pres">
      <dgm:prSet presAssocID="{A4FB70E9-B8D0-4D6D-B4D5-65E04EA45C01}" presName="sibTrans" presStyleCnt="0"/>
      <dgm:spPr/>
    </dgm:pt>
    <dgm:pt modelId="{A9E268FA-F0AA-486A-82A0-32D8F1005275}" type="pres">
      <dgm:prSet presAssocID="{3C6501C9-64B4-4540-A964-A3070EE94459}" presName="compNode" presStyleCnt="0"/>
      <dgm:spPr/>
    </dgm:pt>
    <dgm:pt modelId="{6EBF6004-35E4-482E-B2B1-9BF5F0A4F2B7}" type="pres">
      <dgm:prSet presAssocID="{3C6501C9-64B4-4540-A964-A3070EE94459}" presName="bgRect" presStyleLbl="bgShp" presStyleIdx="3" presStyleCnt="4"/>
      <dgm:spPr/>
    </dgm:pt>
    <dgm:pt modelId="{BFCA6540-E5E7-43D3-90BB-C75242B58D0F}" type="pres">
      <dgm:prSet presAssocID="{3C6501C9-64B4-4540-A964-A3070EE944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854E3478-51C0-4604-B6A4-0D56F04FA5FD}" type="pres">
      <dgm:prSet presAssocID="{3C6501C9-64B4-4540-A964-A3070EE94459}" presName="spaceRect" presStyleCnt="0"/>
      <dgm:spPr/>
    </dgm:pt>
    <dgm:pt modelId="{8960B986-E287-4DEF-9D76-970336D7A0BD}" type="pres">
      <dgm:prSet presAssocID="{3C6501C9-64B4-4540-A964-A3070EE94459}" presName="parTx" presStyleLbl="revTx" presStyleIdx="3" presStyleCnt="4">
        <dgm:presLayoutVars>
          <dgm:chMax val="0"/>
          <dgm:chPref val="0"/>
        </dgm:presLayoutVars>
      </dgm:prSet>
      <dgm:spPr/>
    </dgm:pt>
  </dgm:ptLst>
  <dgm:cxnLst>
    <dgm:cxn modelId="{A122E51D-465F-4FAC-9B86-204526EFD1C6}" srcId="{2D1B022F-2A10-49BD-8C48-CEF815375E11}" destId="{38437E4D-43A0-4EAA-8D18-CB91651B37BD}" srcOrd="1" destOrd="0" parTransId="{50B4D3B0-BF40-4F82-B87B-F7B574F4D00A}" sibTransId="{D7BC1E3F-4C98-4A88-8ED3-CF02451A9E4C}"/>
    <dgm:cxn modelId="{EB165634-3A14-45BB-8340-D8AE540398F1}" type="presOf" srcId="{38437E4D-43A0-4EAA-8D18-CB91651B37BD}" destId="{F538E666-42BA-430A-9385-BB27786D00BD}" srcOrd="0" destOrd="0" presId="urn:microsoft.com/office/officeart/2018/2/layout/IconVerticalSolidList"/>
    <dgm:cxn modelId="{AB07A83A-A5E0-4F25-8BCE-3D932F502CF7}" type="presOf" srcId="{3ED1F10D-87D7-4D74-8A50-26A0B188830D}" destId="{13A8ED57-284E-468B-AD20-9F9A8819210D}" srcOrd="0" destOrd="0" presId="urn:microsoft.com/office/officeart/2018/2/layout/IconVerticalSolidList"/>
    <dgm:cxn modelId="{14980F59-F2C7-48C5-859F-CA6B0F453532}" type="presOf" srcId="{AD72E6C2-755E-400F-B315-7024F652F21B}" destId="{0CAFC8C9-0351-4A0F-95B8-C70620A3031C}" srcOrd="0" destOrd="0" presId="urn:microsoft.com/office/officeart/2018/2/layout/IconVerticalSolidList"/>
    <dgm:cxn modelId="{BDEFF259-67F7-4426-888B-412F2B4819B0}" srcId="{2D1B022F-2A10-49BD-8C48-CEF815375E11}" destId="{3C6501C9-64B4-4540-A964-A3070EE94459}" srcOrd="3" destOrd="0" parTransId="{895E0AA1-AAA1-4888-8066-374A049D00FA}" sibTransId="{C41C0516-7B13-4376-A560-1FCB31C315AE}"/>
    <dgm:cxn modelId="{4AB24D8F-614F-4B37-8169-B0E789DF6AF1}" type="presOf" srcId="{2D1B022F-2A10-49BD-8C48-CEF815375E11}" destId="{5B4C7E66-8F2E-45C5-8BD7-A209E69C1EE3}" srcOrd="0" destOrd="0" presId="urn:microsoft.com/office/officeart/2018/2/layout/IconVerticalSolidList"/>
    <dgm:cxn modelId="{B71B1CB7-20CA-489F-AB36-36863A4CBB1E}" srcId="{2D1B022F-2A10-49BD-8C48-CEF815375E11}" destId="{3ED1F10D-87D7-4D74-8A50-26A0B188830D}" srcOrd="0" destOrd="0" parTransId="{F7D165B3-64E2-4DC7-BDB0-7961E33505CA}" sibTransId="{9B3C780F-7708-4873-A072-B53EF64D72FD}"/>
    <dgm:cxn modelId="{E136F7BD-F8F3-4D8B-A415-9E50DDF9F504}" srcId="{2D1B022F-2A10-49BD-8C48-CEF815375E11}" destId="{AD72E6C2-755E-400F-B315-7024F652F21B}" srcOrd="2" destOrd="0" parTransId="{2629A81D-FBBE-44ED-BC43-6FA172B4CF8F}" sibTransId="{A4FB70E9-B8D0-4D6D-B4D5-65E04EA45C01}"/>
    <dgm:cxn modelId="{8F59D6CF-6A96-4E4E-8140-F328ACFF2EAC}" type="presOf" srcId="{3C6501C9-64B4-4540-A964-A3070EE94459}" destId="{8960B986-E287-4DEF-9D76-970336D7A0BD}" srcOrd="0" destOrd="0" presId="urn:microsoft.com/office/officeart/2018/2/layout/IconVerticalSolidList"/>
    <dgm:cxn modelId="{68520854-5061-43F7-A81F-DF1E3CD22BA1}" type="presParOf" srcId="{5B4C7E66-8F2E-45C5-8BD7-A209E69C1EE3}" destId="{CC254291-1192-42FD-AA60-8A8DD7C9152B}" srcOrd="0" destOrd="0" presId="urn:microsoft.com/office/officeart/2018/2/layout/IconVerticalSolidList"/>
    <dgm:cxn modelId="{83825795-941A-452F-8367-309B66DAA959}" type="presParOf" srcId="{CC254291-1192-42FD-AA60-8A8DD7C9152B}" destId="{57492AFE-A256-4A81-B430-6F908D28DF8A}" srcOrd="0" destOrd="0" presId="urn:microsoft.com/office/officeart/2018/2/layout/IconVerticalSolidList"/>
    <dgm:cxn modelId="{7DC5FB4A-3629-4E98-B321-95CB4C664498}" type="presParOf" srcId="{CC254291-1192-42FD-AA60-8A8DD7C9152B}" destId="{D123AAB4-CBC6-4096-843C-BC579A7CE2F6}" srcOrd="1" destOrd="0" presId="urn:microsoft.com/office/officeart/2018/2/layout/IconVerticalSolidList"/>
    <dgm:cxn modelId="{950C511C-3CCA-411C-811B-7C2D22913953}" type="presParOf" srcId="{CC254291-1192-42FD-AA60-8A8DD7C9152B}" destId="{05C1B715-75C9-4AE1-BA2B-BF026FD4E5C4}" srcOrd="2" destOrd="0" presId="urn:microsoft.com/office/officeart/2018/2/layout/IconVerticalSolidList"/>
    <dgm:cxn modelId="{27B7F268-C66B-4DDE-8294-5455959D40CB}" type="presParOf" srcId="{CC254291-1192-42FD-AA60-8A8DD7C9152B}" destId="{13A8ED57-284E-468B-AD20-9F9A8819210D}" srcOrd="3" destOrd="0" presId="urn:microsoft.com/office/officeart/2018/2/layout/IconVerticalSolidList"/>
    <dgm:cxn modelId="{B0B3792D-7A0B-4F98-ADAB-066D2F41135E}" type="presParOf" srcId="{5B4C7E66-8F2E-45C5-8BD7-A209E69C1EE3}" destId="{73250DA6-BCE8-4ACE-8632-288A044BB622}" srcOrd="1" destOrd="0" presId="urn:microsoft.com/office/officeart/2018/2/layout/IconVerticalSolidList"/>
    <dgm:cxn modelId="{B7609E13-E137-4583-B349-55A9D5723143}" type="presParOf" srcId="{5B4C7E66-8F2E-45C5-8BD7-A209E69C1EE3}" destId="{C3C0DD87-449E-4B2E-B69C-A981EDA7507B}" srcOrd="2" destOrd="0" presId="urn:microsoft.com/office/officeart/2018/2/layout/IconVerticalSolidList"/>
    <dgm:cxn modelId="{DACCF87E-D7E7-4F5B-86EE-A1BE2B4A1D4E}" type="presParOf" srcId="{C3C0DD87-449E-4B2E-B69C-A981EDA7507B}" destId="{79E34C56-EB65-474D-8DFD-F641AF0819D6}" srcOrd="0" destOrd="0" presId="urn:microsoft.com/office/officeart/2018/2/layout/IconVerticalSolidList"/>
    <dgm:cxn modelId="{646840B0-5247-49AE-88E4-772E6CD3D3AC}" type="presParOf" srcId="{C3C0DD87-449E-4B2E-B69C-A981EDA7507B}" destId="{4C5773F2-87D6-4937-96B0-E37D7C961E64}" srcOrd="1" destOrd="0" presId="urn:microsoft.com/office/officeart/2018/2/layout/IconVerticalSolidList"/>
    <dgm:cxn modelId="{AF0E4E87-3E87-40F2-913D-FD57ABAC256F}" type="presParOf" srcId="{C3C0DD87-449E-4B2E-B69C-A981EDA7507B}" destId="{27877232-EF07-45BA-83A9-3295B24AB4A3}" srcOrd="2" destOrd="0" presId="urn:microsoft.com/office/officeart/2018/2/layout/IconVerticalSolidList"/>
    <dgm:cxn modelId="{6ECF8F51-C860-409B-A7AB-A836C74866FE}" type="presParOf" srcId="{C3C0DD87-449E-4B2E-B69C-A981EDA7507B}" destId="{F538E666-42BA-430A-9385-BB27786D00BD}" srcOrd="3" destOrd="0" presId="urn:microsoft.com/office/officeart/2018/2/layout/IconVerticalSolidList"/>
    <dgm:cxn modelId="{A52CB3EB-BF85-4627-894D-BF5A681DC97F}" type="presParOf" srcId="{5B4C7E66-8F2E-45C5-8BD7-A209E69C1EE3}" destId="{3C7E5386-75B4-40EE-B825-2AB17DBEB3C7}" srcOrd="3" destOrd="0" presId="urn:microsoft.com/office/officeart/2018/2/layout/IconVerticalSolidList"/>
    <dgm:cxn modelId="{29816FB7-8AFB-4671-B1B2-D0CF61B503C1}" type="presParOf" srcId="{5B4C7E66-8F2E-45C5-8BD7-A209E69C1EE3}" destId="{A6CD3C2D-D141-4219-9825-622C1DB9DF73}" srcOrd="4" destOrd="0" presId="urn:microsoft.com/office/officeart/2018/2/layout/IconVerticalSolidList"/>
    <dgm:cxn modelId="{EEADF4D5-EBEE-4D53-B2D6-E9BE66FCC6A0}" type="presParOf" srcId="{A6CD3C2D-D141-4219-9825-622C1DB9DF73}" destId="{D3F5BB5F-1788-4DCE-9F37-8953FA86C63D}" srcOrd="0" destOrd="0" presId="urn:microsoft.com/office/officeart/2018/2/layout/IconVerticalSolidList"/>
    <dgm:cxn modelId="{82C7E9D2-1434-4842-88A4-05E7124B442C}" type="presParOf" srcId="{A6CD3C2D-D141-4219-9825-622C1DB9DF73}" destId="{7ED5A7C0-17D4-4EAE-8229-EAA0C77CB442}" srcOrd="1" destOrd="0" presId="urn:microsoft.com/office/officeart/2018/2/layout/IconVerticalSolidList"/>
    <dgm:cxn modelId="{89779D78-190A-4F3C-B13B-0D529ED088B1}" type="presParOf" srcId="{A6CD3C2D-D141-4219-9825-622C1DB9DF73}" destId="{92522A65-32C8-472C-8BAD-BA6ED88FD725}" srcOrd="2" destOrd="0" presId="urn:microsoft.com/office/officeart/2018/2/layout/IconVerticalSolidList"/>
    <dgm:cxn modelId="{F15D255D-58C7-4D0E-A4AE-6A4D3BF52568}" type="presParOf" srcId="{A6CD3C2D-D141-4219-9825-622C1DB9DF73}" destId="{0CAFC8C9-0351-4A0F-95B8-C70620A3031C}" srcOrd="3" destOrd="0" presId="urn:microsoft.com/office/officeart/2018/2/layout/IconVerticalSolidList"/>
    <dgm:cxn modelId="{FC0EA005-3756-4507-994F-811B8556ED2B}" type="presParOf" srcId="{5B4C7E66-8F2E-45C5-8BD7-A209E69C1EE3}" destId="{C7B67BB9-9C1F-4931-BDC9-1EA36A736574}" srcOrd="5" destOrd="0" presId="urn:microsoft.com/office/officeart/2018/2/layout/IconVerticalSolidList"/>
    <dgm:cxn modelId="{75902C4C-E450-4D8E-9929-24AAA481F628}" type="presParOf" srcId="{5B4C7E66-8F2E-45C5-8BD7-A209E69C1EE3}" destId="{A9E268FA-F0AA-486A-82A0-32D8F1005275}" srcOrd="6" destOrd="0" presId="urn:microsoft.com/office/officeart/2018/2/layout/IconVerticalSolidList"/>
    <dgm:cxn modelId="{6BA79C0D-86AC-4E94-AF39-2817DDA5A3E7}" type="presParOf" srcId="{A9E268FA-F0AA-486A-82A0-32D8F1005275}" destId="{6EBF6004-35E4-482E-B2B1-9BF5F0A4F2B7}" srcOrd="0" destOrd="0" presId="urn:microsoft.com/office/officeart/2018/2/layout/IconVerticalSolidList"/>
    <dgm:cxn modelId="{5AEEB28F-7ABF-426F-95F3-E540168A9FF3}" type="presParOf" srcId="{A9E268FA-F0AA-486A-82A0-32D8F1005275}" destId="{BFCA6540-E5E7-43D3-90BB-C75242B58D0F}" srcOrd="1" destOrd="0" presId="urn:microsoft.com/office/officeart/2018/2/layout/IconVerticalSolidList"/>
    <dgm:cxn modelId="{4F3F7F6A-110E-467F-9544-121310AF581B}" type="presParOf" srcId="{A9E268FA-F0AA-486A-82A0-32D8F1005275}" destId="{854E3478-51C0-4604-B6A4-0D56F04FA5FD}" srcOrd="2" destOrd="0" presId="urn:microsoft.com/office/officeart/2018/2/layout/IconVerticalSolidList"/>
    <dgm:cxn modelId="{C07B88C7-16F5-49DC-AC27-BFA411DA4164}" type="presParOf" srcId="{A9E268FA-F0AA-486A-82A0-32D8F1005275}" destId="{8960B986-E287-4DEF-9D76-970336D7A0B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C0C5D6-292F-48C4-83F0-07DABFDB593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ED3F84C-3942-407B-A780-8B5F15AE8173}">
      <dgm:prSet/>
      <dgm:spPr/>
      <dgm:t>
        <a:bodyPr/>
        <a:lstStyle/>
        <a:p>
          <a:pPr>
            <a:lnSpc>
              <a:spcPct val="100000"/>
            </a:lnSpc>
          </a:pPr>
          <a:r>
            <a:rPr lang="en-US" b="1"/>
            <a:t>4.1</a:t>
          </a:r>
          <a:r>
            <a:rPr lang="en-US"/>
            <a:t> Identify the different types of brand elements</a:t>
          </a:r>
        </a:p>
      </dgm:t>
    </dgm:pt>
    <dgm:pt modelId="{C615EBD4-B541-4DC3-8147-6E37BDE533D6}" type="parTrans" cxnId="{646136B3-3E6D-4AC5-B76B-9570E771686A}">
      <dgm:prSet/>
      <dgm:spPr/>
      <dgm:t>
        <a:bodyPr/>
        <a:lstStyle/>
        <a:p>
          <a:endParaRPr lang="en-US"/>
        </a:p>
      </dgm:t>
    </dgm:pt>
    <dgm:pt modelId="{2DD68EBC-B8EC-4A0C-BF45-33A74C18E418}" type="sibTrans" cxnId="{646136B3-3E6D-4AC5-B76B-9570E771686A}">
      <dgm:prSet/>
      <dgm:spPr/>
      <dgm:t>
        <a:bodyPr/>
        <a:lstStyle/>
        <a:p>
          <a:endParaRPr lang="en-US"/>
        </a:p>
      </dgm:t>
    </dgm:pt>
    <dgm:pt modelId="{4C9A3DF3-9E27-43B4-84E9-D93B88ED788E}">
      <dgm:prSet/>
      <dgm:spPr/>
      <dgm:t>
        <a:bodyPr/>
        <a:lstStyle/>
        <a:p>
          <a:pPr>
            <a:lnSpc>
              <a:spcPct val="100000"/>
            </a:lnSpc>
          </a:pPr>
          <a:r>
            <a:rPr lang="en-US" b="1"/>
            <a:t>4.2</a:t>
          </a:r>
          <a:r>
            <a:rPr lang="en-US"/>
            <a:t> List the general criteria for choosing brand elements</a:t>
          </a:r>
        </a:p>
      </dgm:t>
    </dgm:pt>
    <dgm:pt modelId="{F471E6D9-2C82-4DD8-99EA-7426EBF69C39}" type="parTrans" cxnId="{DD7E0F34-0164-4997-BCF3-9B6F41E2D2FA}">
      <dgm:prSet/>
      <dgm:spPr/>
      <dgm:t>
        <a:bodyPr/>
        <a:lstStyle/>
        <a:p>
          <a:endParaRPr lang="en-US"/>
        </a:p>
      </dgm:t>
    </dgm:pt>
    <dgm:pt modelId="{DA6A41E9-2A9D-4440-84F3-93BC5E274FA5}" type="sibTrans" cxnId="{DD7E0F34-0164-4997-BCF3-9B6F41E2D2FA}">
      <dgm:prSet/>
      <dgm:spPr/>
      <dgm:t>
        <a:bodyPr/>
        <a:lstStyle/>
        <a:p>
          <a:endParaRPr lang="en-US"/>
        </a:p>
      </dgm:t>
    </dgm:pt>
    <dgm:pt modelId="{943C9E42-174D-490E-BB9A-8D6009078F23}">
      <dgm:prSet/>
      <dgm:spPr/>
      <dgm:t>
        <a:bodyPr/>
        <a:lstStyle/>
        <a:p>
          <a:pPr>
            <a:lnSpc>
              <a:spcPct val="100000"/>
            </a:lnSpc>
          </a:pPr>
          <a:r>
            <a:rPr lang="en-US" b="1"/>
            <a:t>4.3</a:t>
          </a:r>
          <a:r>
            <a:rPr lang="en-US"/>
            <a:t> Describe key tactics in choosing different brand elements</a:t>
          </a:r>
        </a:p>
      </dgm:t>
    </dgm:pt>
    <dgm:pt modelId="{0E7809FD-FACC-454C-870D-38D623F2F47D}" type="parTrans" cxnId="{0DBE7967-A564-4534-8384-35C738A3826D}">
      <dgm:prSet/>
      <dgm:spPr/>
      <dgm:t>
        <a:bodyPr/>
        <a:lstStyle/>
        <a:p>
          <a:endParaRPr lang="en-US"/>
        </a:p>
      </dgm:t>
    </dgm:pt>
    <dgm:pt modelId="{35519477-2DEA-424B-A70E-30053676B236}" type="sibTrans" cxnId="{0DBE7967-A564-4534-8384-35C738A3826D}">
      <dgm:prSet/>
      <dgm:spPr/>
      <dgm:t>
        <a:bodyPr/>
        <a:lstStyle/>
        <a:p>
          <a:endParaRPr lang="en-US"/>
        </a:p>
      </dgm:t>
    </dgm:pt>
    <dgm:pt modelId="{70E0343C-BA3A-4272-8D94-A7C06628C5E0}">
      <dgm:prSet/>
      <dgm:spPr/>
      <dgm:t>
        <a:bodyPr/>
        <a:lstStyle/>
        <a:p>
          <a:pPr>
            <a:lnSpc>
              <a:spcPct val="100000"/>
            </a:lnSpc>
          </a:pPr>
          <a:r>
            <a:rPr lang="en-US" b="1"/>
            <a:t>4.4</a:t>
          </a:r>
          <a:r>
            <a:rPr lang="en-US"/>
            <a:t> Explain the rationale for “mixing and matching” brand elements</a:t>
          </a:r>
        </a:p>
      </dgm:t>
    </dgm:pt>
    <dgm:pt modelId="{5EB4C121-9FF4-47A3-ADF0-CF2C5C6ECB76}" type="parTrans" cxnId="{24D7329D-1B63-4770-883A-7889EF80175A}">
      <dgm:prSet/>
      <dgm:spPr/>
      <dgm:t>
        <a:bodyPr/>
        <a:lstStyle/>
        <a:p>
          <a:endParaRPr lang="en-US"/>
        </a:p>
      </dgm:t>
    </dgm:pt>
    <dgm:pt modelId="{02BFBB99-FC79-4AAE-8E53-2A0D3292F1DC}" type="sibTrans" cxnId="{24D7329D-1B63-4770-883A-7889EF80175A}">
      <dgm:prSet/>
      <dgm:spPr/>
      <dgm:t>
        <a:bodyPr/>
        <a:lstStyle/>
        <a:p>
          <a:endParaRPr lang="en-US"/>
        </a:p>
      </dgm:t>
    </dgm:pt>
    <dgm:pt modelId="{3489D2B6-01E3-4DAE-8C83-0E9FEFC75BCB}">
      <dgm:prSet/>
      <dgm:spPr/>
      <dgm:t>
        <a:bodyPr/>
        <a:lstStyle/>
        <a:p>
          <a:pPr>
            <a:lnSpc>
              <a:spcPct val="100000"/>
            </a:lnSpc>
          </a:pPr>
          <a:r>
            <a:rPr lang="en-US" b="1"/>
            <a:t>4.5</a:t>
          </a:r>
          <a:r>
            <a:rPr lang="en-US"/>
            <a:t> Highlight some of the legal issues surrounding brand elements</a:t>
          </a:r>
        </a:p>
      </dgm:t>
    </dgm:pt>
    <dgm:pt modelId="{EC34027E-D023-498F-B3EE-F4DC50DDAFA7}" type="parTrans" cxnId="{EB221AC9-AE1E-41CC-AA20-68FED34EC5DB}">
      <dgm:prSet/>
      <dgm:spPr/>
      <dgm:t>
        <a:bodyPr/>
        <a:lstStyle/>
        <a:p>
          <a:endParaRPr lang="en-US"/>
        </a:p>
      </dgm:t>
    </dgm:pt>
    <dgm:pt modelId="{487E9419-52AC-4B10-B3B7-4C79C6059F1B}" type="sibTrans" cxnId="{EB221AC9-AE1E-41CC-AA20-68FED34EC5DB}">
      <dgm:prSet/>
      <dgm:spPr/>
      <dgm:t>
        <a:bodyPr/>
        <a:lstStyle/>
        <a:p>
          <a:endParaRPr lang="en-US"/>
        </a:p>
      </dgm:t>
    </dgm:pt>
    <dgm:pt modelId="{7ED9BE63-CD46-4430-9C33-083B304D2943}" type="pres">
      <dgm:prSet presAssocID="{D4C0C5D6-292F-48C4-83F0-07DABFDB5936}" presName="root" presStyleCnt="0">
        <dgm:presLayoutVars>
          <dgm:dir/>
          <dgm:resizeHandles val="exact"/>
        </dgm:presLayoutVars>
      </dgm:prSet>
      <dgm:spPr/>
    </dgm:pt>
    <dgm:pt modelId="{B13728B1-1391-4E07-A80E-9B004B1DB195}" type="pres">
      <dgm:prSet presAssocID="{EED3F84C-3942-407B-A780-8B5F15AE8173}" presName="compNode" presStyleCnt="0"/>
      <dgm:spPr/>
    </dgm:pt>
    <dgm:pt modelId="{AD1C0D23-67DE-4051-B9DC-E31939985088}" type="pres">
      <dgm:prSet presAssocID="{EED3F84C-3942-407B-A780-8B5F15AE8173}" presName="bgRect" presStyleLbl="bgShp" presStyleIdx="0" presStyleCnt="5"/>
      <dgm:spPr/>
    </dgm:pt>
    <dgm:pt modelId="{6D771F50-BDD9-449C-B73E-BDCE937840DA}" type="pres">
      <dgm:prSet presAssocID="{EED3F84C-3942-407B-A780-8B5F15AE81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F2E5EE-E9BB-4226-A71F-3B69F01A01D8}" type="pres">
      <dgm:prSet presAssocID="{EED3F84C-3942-407B-A780-8B5F15AE8173}" presName="spaceRect" presStyleCnt="0"/>
      <dgm:spPr/>
    </dgm:pt>
    <dgm:pt modelId="{35FDB7F6-3197-4A33-BBEA-A80185B60CDC}" type="pres">
      <dgm:prSet presAssocID="{EED3F84C-3942-407B-A780-8B5F15AE8173}" presName="parTx" presStyleLbl="revTx" presStyleIdx="0" presStyleCnt="5">
        <dgm:presLayoutVars>
          <dgm:chMax val="0"/>
          <dgm:chPref val="0"/>
        </dgm:presLayoutVars>
      </dgm:prSet>
      <dgm:spPr/>
    </dgm:pt>
    <dgm:pt modelId="{2A27FD39-56FE-4386-8211-D92416D8C5B9}" type="pres">
      <dgm:prSet presAssocID="{2DD68EBC-B8EC-4A0C-BF45-33A74C18E418}" presName="sibTrans" presStyleCnt="0"/>
      <dgm:spPr/>
    </dgm:pt>
    <dgm:pt modelId="{F973DD1C-64FA-4321-B39C-6E818717BE41}" type="pres">
      <dgm:prSet presAssocID="{4C9A3DF3-9E27-43B4-84E9-D93B88ED788E}" presName="compNode" presStyleCnt="0"/>
      <dgm:spPr/>
    </dgm:pt>
    <dgm:pt modelId="{7EA9D1CD-4C1D-41D1-BA73-A8748D3B57FB}" type="pres">
      <dgm:prSet presAssocID="{4C9A3DF3-9E27-43B4-84E9-D93B88ED788E}" presName="bgRect" presStyleLbl="bgShp" presStyleIdx="1" presStyleCnt="5"/>
      <dgm:spPr/>
    </dgm:pt>
    <dgm:pt modelId="{B4084D67-A3DF-4BF7-A24A-27157ACD5B27}" type="pres">
      <dgm:prSet presAssocID="{4C9A3DF3-9E27-43B4-84E9-D93B88ED788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1E113F96-C46A-426F-9640-6DC42C0F1050}" type="pres">
      <dgm:prSet presAssocID="{4C9A3DF3-9E27-43B4-84E9-D93B88ED788E}" presName="spaceRect" presStyleCnt="0"/>
      <dgm:spPr/>
    </dgm:pt>
    <dgm:pt modelId="{C2898887-83C8-4FEE-8695-80B7AC2F7AD9}" type="pres">
      <dgm:prSet presAssocID="{4C9A3DF3-9E27-43B4-84E9-D93B88ED788E}" presName="parTx" presStyleLbl="revTx" presStyleIdx="1" presStyleCnt="5">
        <dgm:presLayoutVars>
          <dgm:chMax val="0"/>
          <dgm:chPref val="0"/>
        </dgm:presLayoutVars>
      </dgm:prSet>
      <dgm:spPr/>
    </dgm:pt>
    <dgm:pt modelId="{53AAD3A3-2713-4953-A6A7-6B4F7673F0B9}" type="pres">
      <dgm:prSet presAssocID="{DA6A41E9-2A9D-4440-84F3-93BC5E274FA5}" presName="sibTrans" presStyleCnt="0"/>
      <dgm:spPr/>
    </dgm:pt>
    <dgm:pt modelId="{0FD77198-DDCF-4250-9BB7-24FA6043A805}" type="pres">
      <dgm:prSet presAssocID="{943C9E42-174D-490E-BB9A-8D6009078F23}" presName="compNode" presStyleCnt="0"/>
      <dgm:spPr/>
    </dgm:pt>
    <dgm:pt modelId="{EABC67A5-9925-4789-8EA4-CD74785B7E21}" type="pres">
      <dgm:prSet presAssocID="{943C9E42-174D-490E-BB9A-8D6009078F23}" presName="bgRect" presStyleLbl="bgShp" presStyleIdx="2" presStyleCnt="5"/>
      <dgm:spPr/>
    </dgm:pt>
    <dgm:pt modelId="{B3BC7209-A5C3-4EC7-BBCD-0DE05B4A3275}" type="pres">
      <dgm:prSet presAssocID="{943C9E42-174D-490E-BB9A-8D6009078F2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E3EB780B-73BF-4955-8A07-3CCDC61D5B89}" type="pres">
      <dgm:prSet presAssocID="{943C9E42-174D-490E-BB9A-8D6009078F23}" presName="spaceRect" presStyleCnt="0"/>
      <dgm:spPr/>
    </dgm:pt>
    <dgm:pt modelId="{0D118A07-D0AE-44A2-9502-A65D3734BD1C}" type="pres">
      <dgm:prSet presAssocID="{943C9E42-174D-490E-BB9A-8D6009078F23}" presName="parTx" presStyleLbl="revTx" presStyleIdx="2" presStyleCnt="5">
        <dgm:presLayoutVars>
          <dgm:chMax val="0"/>
          <dgm:chPref val="0"/>
        </dgm:presLayoutVars>
      </dgm:prSet>
      <dgm:spPr/>
    </dgm:pt>
    <dgm:pt modelId="{5A93AC5C-53C2-48C9-8B00-95516D6A5C60}" type="pres">
      <dgm:prSet presAssocID="{35519477-2DEA-424B-A70E-30053676B236}" presName="sibTrans" presStyleCnt="0"/>
      <dgm:spPr/>
    </dgm:pt>
    <dgm:pt modelId="{A14F51A9-13A5-461E-9CEC-487EE6756432}" type="pres">
      <dgm:prSet presAssocID="{70E0343C-BA3A-4272-8D94-A7C06628C5E0}" presName="compNode" presStyleCnt="0"/>
      <dgm:spPr/>
    </dgm:pt>
    <dgm:pt modelId="{DD9C497F-32D5-4C03-844C-7F02FC338942}" type="pres">
      <dgm:prSet presAssocID="{70E0343C-BA3A-4272-8D94-A7C06628C5E0}" presName="bgRect" presStyleLbl="bgShp" presStyleIdx="3" presStyleCnt="5"/>
      <dgm:spPr/>
    </dgm:pt>
    <dgm:pt modelId="{88D4499A-3424-4B60-8CAA-EC098108AC19}" type="pres">
      <dgm:prSet presAssocID="{70E0343C-BA3A-4272-8D94-A7C06628C5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lue"/>
        </a:ext>
      </dgm:extLst>
    </dgm:pt>
    <dgm:pt modelId="{9E9CE53C-0CC5-48C1-A7FD-116DD5119415}" type="pres">
      <dgm:prSet presAssocID="{70E0343C-BA3A-4272-8D94-A7C06628C5E0}" presName="spaceRect" presStyleCnt="0"/>
      <dgm:spPr/>
    </dgm:pt>
    <dgm:pt modelId="{26DA3176-D3E5-4DEF-9032-051A5D79F094}" type="pres">
      <dgm:prSet presAssocID="{70E0343C-BA3A-4272-8D94-A7C06628C5E0}" presName="parTx" presStyleLbl="revTx" presStyleIdx="3" presStyleCnt="5">
        <dgm:presLayoutVars>
          <dgm:chMax val="0"/>
          <dgm:chPref val="0"/>
        </dgm:presLayoutVars>
      </dgm:prSet>
      <dgm:spPr/>
    </dgm:pt>
    <dgm:pt modelId="{DE34EF32-3C91-4A9D-A0D1-8570B1EE5364}" type="pres">
      <dgm:prSet presAssocID="{02BFBB99-FC79-4AAE-8E53-2A0D3292F1DC}" presName="sibTrans" presStyleCnt="0"/>
      <dgm:spPr/>
    </dgm:pt>
    <dgm:pt modelId="{45BAEF47-4B1D-4E58-A4D9-8C589DEF64EC}" type="pres">
      <dgm:prSet presAssocID="{3489D2B6-01E3-4DAE-8C83-0E9FEFC75BCB}" presName="compNode" presStyleCnt="0"/>
      <dgm:spPr/>
    </dgm:pt>
    <dgm:pt modelId="{2775DD4B-93AC-4368-A6A0-0D69EF3F629D}" type="pres">
      <dgm:prSet presAssocID="{3489D2B6-01E3-4DAE-8C83-0E9FEFC75BCB}" presName="bgRect" presStyleLbl="bgShp" presStyleIdx="4" presStyleCnt="5"/>
      <dgm:spPr/>
    </dgm:pt>
    <dgm:pt modelId="{E6E73E05-070C-4087-9F33-AF797BE7DDED}" type="pres">
      <dgm:prSet presAssocID="{3489D2B6-01E3-4DAE-8C83-0E9FEFC75BC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02F95541-7A05-40B5-830C-3ED06099339C}" type="pres">
      <dgm:prSet presAssocID="{3489D2B6-01E3-4DAE-8C83-0E9FEFC75BCB}" presName="spaceRect" presStyleCnt="0"/>
      <dgm:spPr/>
    </dgm:pt>
    <dgm:pt modelId="{A1BC7AB2-564E-4894-B00E-1B27C211B9A9}" type="pres">
      <dgm:prSet presAssocID="{3489D2B6-01E3-4DAE-8C83-0E9FEFC75BCB}" presName="parTx" presStyleLbl="revTx" presStyleIdx="4" presStyleCnt="5">
        <dgm:presLayoutVars>
          <dgm:chMax val="0"/>
          <dgm:chPref val="0"/>
        </dgm:presLayoutVars>
      </dgm:prSet>
      <dgm:spPr/>
    </dgm:pt>
  </dgm:ptLst>
  <dgm:cxnLst>
    <dgm:cxn modelId="{A43E970C-8624-4CAB-A310-DCAFAC3D8FE0}" type="presOf" srcId="{D4C0C5D6-292F-48C4-83F0-07DABFDB5936}" destId="{7ED9BE63-CD46-4430-9C33-083B304D2943}" srcOrd="0" destOrd="0" presId="urn:microsoft.com/office/officeart/2018/2/layout/IconVerticalSolidList"/>
    <dgm:cxn modelId="{B8B6AA1E-6F4A-4358-8899-EC2CF1A7EDE9}" type="presOf" srcId="{4C9A3DF3-9E27-43B4-84E9-D93B88ED788E}" destId="{C2898887-83C8-4FEE-8695-80B7AC2F7AD9}" srcOrd="0" destOrd="0" presId="urn:microsoft.com/office/officeart/2018/2/layout/IconVerticalSolidList"/>
    <dgm:cxn modelId="{5A753323-4B74-47E5-9262-5F9B8E03BA35}" type="presOf" srcId="{3489D2B6-01E3-4DAE-8C83-0E9FEFC75BCB}" destId="{A1BC7AB2-564E-4894-B00E-1B27C211B9A9}" srcOrd="0" destOrd="0" presId="urn:microsoft.com/office/officeart/2018/2/layout/IconVerticalSolidList"/>
    <dgm:cxn modelId="{DD7E0F34-0164-4997-BCF3-9B6F41E2D2FA}" srcId="{D4C0C5D6-292F-48C4-83F0-07DABFDB5936}" destId="{4C9A3DF3-9E27-43B4-84E9-D93B88ED788E}" srcOrd="1" destOrd="0" parTransId="{F471E6D9-2C82-4DD8-99EA-7426EBF69C39}" sibTransId="{DA6A41E9-2A9D-4440-84F3-93BC5E274FA5}"/>
    <dgm:cxn modelId="{069F5C65-758E-4D16-96A3-247D80F3141C}" type="presOf" srcId="{943C9E42-174D-490E-BB9A-8D6009078F23}" destId="{0D118A07-D0AE-44A2-9502-A65D3734BD1C}" srcOrd="0" destOrd="0" presId="urn:microsoft.com/office/officeart/2018/2/layout/IconVerticalSolidList"/>
    <dgm:cxn modelId="{0DBE7967-A564-4534-8384-35C738A3826D}" srcId="{D4C0C5D6-292F-48C4-83F0-07DABFDB5936}" destId="{943C9E42-174D-490E-BB9A-8D6009078F23}" srcOrd="2" destOrd="0" parTransId="{0E7809FD-FACC-454C-870D-38D623F2F47D}" sibTransId="{35519477-2DEA-424B-A70E-30053676B236}"/>
    <dgm:cxn modelId="{671C7D59-8D2B-4279-8D7A-1ED15FCD8FBB}" type="presOf" srcId="{70E0343C-BA3A-4272-8D94-A7C06628C5E0}" destId="{26DA3176-D3E5-4DEF-9032-051A5D79F094}" srcOrd="0" destOrd="0" presId="urn:microsoft.com/office/officeart/2018/2/layout/IconVerticalSolidList"/>
    <dgm:cxn modelId="{24D7329D-1B63-4770-883A-7889EF80175A}" srcId="{D4C0C5D6-292F-48C4-83F0-07DABFDB5936}" destId="{70E0343C-BA3A-4272-8D94-A7C06628C5E0}" srcOrd="3" destOrd="0" parTransId="{5EB4C121-9FF4-47A3-ADF0-CF2C5C6ECB76}" sibTransId="{02BFBB99-FC79-4AAE-8E53-2A0D3292F1DC}"/>
    <dgm:cxn modelId="{646136B3-3E6D-4AC5-B76B-9570E771686A}" srcId="{D4C0C5D6-292F-48C4-83F0-07DABFDB5936}" destId="{EED3F84C-3942-407B-A780-8B5F15AE8173}" srcOrd="0" destOrd="0" parTransId="{C615EBD4-B541-4DC3-8147-6E37BDE533D6}" sibTransId="{2DD68EBC-B8EC-4A0C-BF45-33A74C18E418}"/>
    <dgm:cxn modelId="{EB221AC9-AE1E-41CC-AA20-68FED34EC5DB}" srcId="{D4C0C5D6-292F-48C4-83F0-07DABFDB5936}" destId="{3489D2B6-01E3-4DAE-8C83-0E9FEFC75BCB}" srcOrd="4" destOrd="0" parTransId="{EC34027E-D023-498F-B3EE-F4DC50DDAFA7}" sibTransId="{487E9419-52AC-4B10-B3B7-4C79C6059F1B}"/>
    <dgm:cxn modelId="{9693C7DE-2156-4BC6-9AC4-3F7C8656B0FA}" type="presOf" srcId="{EED3F84C-3942-407B-A780-8B5F15AE8173}" destId="{35FDB7F6-3197-4A33-BBEA-A80185B60CDC}" srcOrd="0" destOrd="0" presId="urn:microsoft.com/office/officeart/2018/2/layout/IconVerticalSolidList"/>
    <dgm:cxn modelId="{5904EAC4-D1EA-430C-AD52-5059ACFF4CB9}" type="presParOf" srcId="{7ED9BE63-CD46-4430-9C33-083B304D2943}" destId="{B13728B1-1391-4E07-A80E-9B004B1DB195}" srcOrd="0" destOrd="0" presId="urn:microsoft.com/office/officeart/2018/2/layout/IconVerticalSolidList"/>
    <dgm:cxn modelId="{F86FA1C9-CD51-4345-9F0F-3FAF2DC68B01}" type="presParOf" srcId="{B13728B1-1391-4E07-A80E-9B004B1DB195}" destId="{AD1C0D23-67DE-4051-B9DC-E31939985088}" srcOrd="0" destOrd="0" presId="urn:microsoft.com/office/officeart/2018/2/layout/IconVerticalSolidList"/>
    <dgm:cxn modelId="{5CE1DD8E-D841-413C-A905-BC163D34B53D}" type="presParOf" srcId="{B13728B1-1391-4E07-A80E-9B004B1DB195}" destId="{6D771F50-BDD9-449C-B73E-BDCE937840DA}" srcOrd="1" destOrd="0" presId="urn:microsoft.com/office/officeart/2018/2/layout/IconVerticalSolidList"/>
    <dgm:cxn modelId="{87E5CA9C-B7EC-437E-AC64-DD89FAD91649}" type="presParOf" srcId="{B13728B1-1391-4E07-A80E-9B004B1DB195}" destId="{81F2E5EE-E9BB-4226-A71F-3B69F01A01D8}" srcOrd="2" destOrd="0" presId="urn:microsoft.com/office/officeart/2018/2/layout/IconVerticalSolidList"/>
    <dgm:cxn modelId="{5D80069A-FA34-4B4C-AA45-CEC85794324E}" type="presParOf" srcId="{B13728B1-1391-4E07-A80E-9B004B1DB195}" destId="{35FDB7F6-3197-4A33-BBEA-A80185B60CDC}" srcOrd="3" destOrd="0" presId="urn:microsoft.com/office/officeart/2018/2/layout/IconVerticalSolidList"/>
    <dgm:cxn modelId="{F01505B2-848F-4D57-89CD-B141EF2AAF8C}" type="presParOf" srcId="{7ED9BE63-CD46-4430-9C33-083B304D2943}" destId="{2A27FD39-56FE-4386-8211-D92416D8C5B9}" srcOrd="1" destOrd="0" presId="urn:microsoft.com/office/officeart/2018/2/layout/IconVerticalSolidList"/>
    <dgm:cxn modelId="{D388B2C8-7050-4EA4-8412-C298E87FB917}" type="presParOf" srcId="{7ED9BE63-CD46-4430-9C33-083B304D2943}" destId="{F973DD1C-64FA-4321-B39C-6E818717BE41}" srcOrd="2" destOrd="0" presId="urn:microsoft.com/office/officeart/2018/2/layout/IconVerticalSolidList"/>
    <dgm:cxn modelId="{D20D6E36-7289-4FD0-822C-66E0DB26662A}" type="presParOf" srcId="{F973DD1C-64FA-4321-B39C-6E818717BE41}" destId="{7EA9D1CD-4C1D-41D1-BA73-A8748D3B57FB}" srcOrd="0" destOrd="0" presId="urn:microsoft.com/office/officeart/2018/2/layout/IconVerticalSolidList"/>
    <dgm:cxn modelId="{1A020821-56BF-43C1-91F0-1287D2B75646}" type="presParOf" srcId="{F973DD1C-64FA-4321-B39C-6E818717BE41}" destId="{B4084D67-A3DF-4BF7-A24A-27157ACD5B27}" srcOrd="1" destOrd="0" presId="urn:microsoft.com/office/officeart/2018/2/layout/IconVerticalSolidList"/>
    <dgm:cxn modelId="{52313349-3AF1-4354-9518-8608AC540FEE}" type="presParOf" srcId="{F973DD1C-64FA-4321-B39C-6E818717BE41}" destId="{1E113F96-C46A-426F-9640-6DC42C0F1050}" srcOrd="2" destOrd="0" presId="urn:microsoft.com/office/officeart/2018/2/layout/IconVerticalSolidList"/>
    <dgm:cxn modelId="{1730234F-BC48-44C2-9506-23287CFF7A5D}" type="presParOf" srcId="{F973DD1C-64FA-4321-B39C-6E818717BE41}" destId="{C2898887-83C8-4FEE-8695-80B7AC2F7AD9}" srcOrd="3" destOrd="0" presId="urn:microsoft.com/office/officeart/2018/2/layout/IconVerticalSolidList"/>
    <dgm:cxn modelId="{FF8937E0-BB08-4A8F-B9FF-263DE61DB22A}" type="presParOf" srcId="{7ED9BE63-CD46-4430-9C33-083B304D2943}" destId="{53AAD3A3-2713-4953-A6A7-6B4F7673F0B9}" srcOrd="3" destOrd="0" presId="urn:microsoft.com/office/officeart/2018/2/layout/IconVerticalSolidList"/>
    <dgm:cxn modelId="{381B0FD2-E549-4933-BD46-E3BBED6DCB52}" type="presParOf" srcId="{7ED9BE63-CD46-4430-9C33-083B304D2943}" destId="{0FD77198-DDCF-4250-9BB7-24FA6043A805}" srcOrd="4" destOrd="0" presId="urn:microsoft.com/office/officeart/2018/2/layout/IconVerticalSolidList"/>
    <dgm:cxn modelId="{EE3FC95D-6FF2-4B06-8A7B-E4A346A08318}" type="presParOf" srcId="{0FD77198-DDCF-4250-9BB7-24FA6043A805}" destId="{EABC67A5-9925-4789-8EA4-CD74785B7E21}" srcOrd="0" destOrd="0" presId="urn:microsoft.com/office/officeart/2018/2/layout/IconVerticalSolidList"/>
    <dgm:cxn modelId="{774E19FE-1F40-425A-AE01-A334FDEC08C0}" type="presParOf" srcId="{0FD77198-DDCF-4250-9BB7-24FA6043A805}" destId="{B3BC7209-A5C3-4EC7-BBCD-0DE05B4A3275}" srcOrd="1" destOrd="0" presId="urn:microsoft.com/office/officeart/2018/2/layout/IconVerticalSolidList"/>
    <dgm:cxn modelId="{E92651E7-739A-49E3-B0B8-DCE753F5D092}" type="presParOf" srcId="{0FD77198-DDCF-4250-9BB7-24FA6043A805}" destId="{E3EB780B-73BF-4955-8A07-3CCDC61D5B89}" srcOrd="2" destOrd="0" presId="urn:microsoft.com/office/officeart/2018/2/layout/IconVerticalSolidList"/>
    <dgm:cxn modelId="{BB87E251-848E-4EF5-9217-7445C2B39941}" type="presParOf" srcId="{0FD77198-DDCF-4250-9BB7-24FA6043A805}" destId="{0D118A07-D0AE-44A2-9502-A65D3734BD1C}" srcOrd="3" destOrd="0" presId="urn:microsoft.com/office/officeart/2018/2/layout/IconVerticalSolidList"/>
    <dgm:cxn modelId="{53E044B2-1EF1-4E01-A86D-8BCE66C3E0B4}" type="presParOf" srcId="{7ED9BE63-CD46-4430-9C33-083B304D2943}" destId="{5A93AC5C-53C2-48C9-8B00-95516D6A5C60}" srcOrd="5" destOrd="0" presId="urn:microsoft.com/office/officeart/2018/2/layout/IconVerticalSolidList"/>
    <dgm:cxn modelId="{8D31B0FA-7C79-4C4E-A300-2B2FAF27DBA9}" type="presParOf" srcId="{7ED9BE63-CD46-4430-9C33-083B304D2943}" destId="{A14F51A9-13A5-461E-9CEC-487EE6756432}" srcOrd="6" destOrd="0" presId="urn:microsoft.com/office/officeart/2018/2/layout/IconVerticalSolidList"/>
    <dgm:cxn modelId="{9E970585-3D17-412C-BD09-B99AD3472912}" type="presParOf" srcId="{A14F51A9-13A5-461E-9CEC-487EE6756432}" destId="{DD9C497F-32D5-4C03-844C-7F02FC338942}" srcOrd="0" destOrd="0" presId="urn:microsoft.com/office/officeart/2018/2/layout/IconVerticalSolidList"/>
    <dgm:cxn modelId="{B59CF369-AC7D-4106-A3E9-697234B82A38}" type="presParOf" srcId="{A14F51A9-13A5-461E-9CEC-487EE6756432}" destId="{88D4499A-3424-4B60-8CAA-EC098108AC19}" srcOrd="1" destOrd="0" presId="urn:microsoft.com/office/officeart/2018/2/layout/IconVerticalSolidList"/>
    <dgm:cxn modelId="{195C0D02-E1E1-4F37-85BE-72361CEB8015}" type="presParOf" srcId="{A14F51A9-13A5-461E-9CEC-487EE6756432}" destId="{9E9CE53C-0CC5-48C1-A7FD-116DD5119415}" srcOrd="2" destOrd="0" presId="urn:microsoft.com/office/officeart/2018/2/layout/IconVerticalSolidList"/>
    <dgm:cxn modelId="{3F0DD7D6-EA45-47BE-8EAE-0EA06350E555}" type="presParOf" srcId="{A14F51A9-13A5-461E-9CEC-487EE6756432}" destId="{26DA3176-D3E5-4DEF-9032-051A5D79F094}" srcOrd="3" destOrd="0" presId="urn:microsoft.com/office/officeart/2018/2/layout/IconVerticalSolidList"/>
    <dgm:cxn modelId="{04B1FE85-B64A-4735-B2DF-3FC277C9763D}" type="presParOf" srcId="{7ED9BE63-CD46-4430-9C33-083B304D2943}" destId="{DE34EF32-3C91-4A9D-A0D1-8570B1EE5364}" srcOrd="7" destOrd="0" presId="urn:microsoft.com/office/officeart/2018/2/layout/IconVerticalSolidList"/>
    <dgm:cxn modelId="{5697A754-8C80-4C59-8535-3C4804A3885B}" type="presParOf" srcId="{7ED9BE63-CD46-4430-9C33-083B304D2943}" destId="{45BAEF47-4B1D-4E58-A4D9-8C589DEF64EC}" srcOrd="8" destOrd="0" presId="urn:microsoft.com/office/officeart/2018/2/layout/IconVerticalSolidList"/>
    <dgm:cxn modelId="{6C8B2EA7-0FE4-43E2-9DF0-014654C8FDCA}" type="presParOf" srcId="{45BAEF47-4B1D-4E58-A4D9-8C589DEF64EC}" destId="{2775DD4B-93AC-4368-A6A0-0D69EF3F629D}" srcOrd="0" destOrd="0" presId="urn:microsoft.com/office/officeart/2018/2/layout/IconVerticalSolidList"/>
    <dgm:cxn modelId="{15DF1B08-3716-4592-96B4-FD37826A645E}" type="presParOf" srcId="{45BAEF47-4B1D-4E58-A4D9-8C589DEF64EC}" destId="{E6E73E05-070C-4087-9F33-AF797BE7DDED}" srcOrd="1" destOrd="0" presId="urn:microsoft.com/office/officeart/2018/2/layout/IconVerticalSolidList"/>
    <dgm:cxn modelId="{C730AB85-A81D-41B8-806A-580038BD3AA9}" type="presParOf" srcId="{45BAEF47-4B1D-4E58-A4D9-8C589DEF64EC}" destId="{02F95541-7A05-40B5-830C-3ED06099339C}" srcOrd="2" destOrd="0" presId="urn:microsoft.com/office/officeart/2018/2/layout/IconVerticalSolidList"/>
    <dgm:cxn modelId="{63641E27-3BA7-4C5A-8B51-3979FB2D703D}" type="presParOf" srcId="{45BAEF47-4B1D-4E58-A4D9-8C589DEF64EC}" destId="{A1BC7AB2-564E-4894-B00E-1B27C211B9A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3C336F-0A29-4B47-8BCF-B820FC0F934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B1973BC-8A3F-4865-93F1-65CF3C4697D6}">
      <dgm:prSet/>
      <dgm:spPr/>
      <dgm:t>
        <a:bodyPr/>
        <a:lstStyle/>
        <a:p>
          <a:pPr>
            <a:lnSpc>
              <a:spcPct val="100000"/>
            </a:lnSpc>
          </a:pPr>
          <a:r>
            <a:rPr lang="en-US"/>
            <a:t>Brand names can reinforce an important attribute or benefit associated that makes up its product positioning</a:t>
          </a:r>
        </a:p>
      </dgm:t>
    </dgm:pt>
    <dgm:pt modelId="{F0586E51-76EE-41D6-867C-EDB4E490D3B9}" type="parTrans" cxnId="{5AABEB7B-4556-4979-90F3-1999226C0E11}">
      <dgm:prSet/>
      <dgm:spPr/>
      <dgm:t>
        <a:bodyPr/>
        <a:lstStyle/>
        <a:p>
          <a:endParaRPr lang="en-US"/>
        </a:p>
      </dgm:t>
    </dgm:pt>
    <dgm:pt modelId="{C388610B-09C4-4A8D-AD4F-0F1C0B743513}" type="sibTrans" cxnId="{5AABEB7B-4556-4979-90F3-1999226C0E11}">
      <dgm:prSet/>
      <dgm:spPr/>
      <dgm:t>
        <a:bodyPr/>
        <a:lstStyle/>
        <a:p>
          <a:endParaRPr lang="en-US"/>
        </a:p>
      </dgm:t>
    </dgm:pt>
    <dgm:pt modelId="{385CC1E9-E795-46BF-9C17-F386FA6FB00A}">
      <dgm:prSet/>
      <dgm:spPr/>
      <dgm:t>
        <a:bodyPr/>
        <a:lstStyle/>
        <a:p>
          <a:pPr>
            <a:lnSpc>
              <a:spcPct val="100000"/>
            </a:lnSpc>
          </a:pPr>
          <a:r>
            <a:rPr lang="en-US"/>
            <a:t>A descriptive brand name should make it easier to link the reinforced attribute or benefit</a:t>
          </a:r>
        </a:p>
      </dgm:t>
    </dgm:pt>
    <dgm:pt modelId="{F8CF8986-8276-4241-A31E-E2D5ED96CB47}" type="parTrans" cxnId="{53768003-34E5-4835-96EF-E5450A7988A9}">
      <dgm:prSet/>
      <dgm:spPr/>
      <dgm:t>
        <a:bodyPr/>
        <a:lstStyle/>
        <a:p>
          <a:endParaRPr lang="en-US"/>
        </a:p>
      </dgm:t>
    </dgm:pt>
    <dgm:pt modelId="{6BC8CB9A-2869-4225-A412-D070FA949BCD}" type="sibTrans" cxnId="{53768003-34E5-4835-96EF-E5450A7988A9}">
      <dgm:prSet/>
      <dgm:spPr/>
      <dgm:t>
        <a:bodyPr/>
        <a:lstStyle/>
        <a:p>
          <a:endParaRPr lang="en-US"/>
        </a:p>
      </dgm:t>
    </dgm:pt>
    <dgm:pt modelId="{4FC9C669-4A8D-44E0-8778-26500649FD51}" type="pres">
      <dgm:prSet presAssocID="{503C336F-0A29-4B47-8BCF-B820FC0F9341}" presName="root" presStyleCnt="0">
        <dgm:presLayoutVars>
          <dgm:dir/>
          <dgm:resizeHandles val="exact"/>
        </dgm:presLayoutVars>
      </dgm:prSet>
      <dgm:spPr/>
    </dgm:pt>
    <dgm:pt modelId="{AF4C9D60-7E6D-4C82-A7EE-2C08D8FF6005}" type="pres">
      <dgm:prSet presAssocID="{7B1973BC-8A3F-4865-93F1-65CF3C4697D6}" presName="compNode" presStyleCnt="0"/>
      <dgm:spPr/>
    </dgm:pt>
    <dgm:pt modelId="{F1C36BFA-0217-40AE-BFED-D7B3CC17AA2D}" type="pres">
      <dgm:prSet presAssocID="{7B1973BC-8A3F-4865-93F1-65CF3C4697D6}" presName="bgRect" presStyleLbl="bgShp" presStyleIdx="0" presStyleCnt="2"/>
      <dgm:spPr/>
    </dgm:pt>
    <dgm:pt modelId="{F5FC685A-2EFA-4E05-9F4F-5738FE557360}" type="pres">
      <dgm:prSet presAssocID="{7B1973BC-8A3F-4865-93F1-65CF3C4697D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dvertising"/>
        </a:ext>
      </dgm:extLst>
    </dgm:pt>
    <dgm:pt modelId="{55EEE079-4C3E-48EA-A902-6FFCFBC1CF05}" type="pres">
      <dgm:prSet presAssocID="{7B1973BC-8A3F-4865-93F1-65CF3C4697D6}" presName="spaceRect" presStyleCnt="0"/>
      <dgm:spPr/>
    </dgm:pt>
    <dgm:pt modelId="{DD4C8396-22F2-4D8D-829A-2611110F737B}" type="pres">
      <dgm:prSet presAssocID="{7B1973BC-8A3F-4865-93F1-65CF3C4697D6}" presName="parTx" presStyleLbl="revTx" presStyleIdx="0" presStyleCnt="2">
        <dgm:presLayoutVars>
          <dgm:chMax val="0"/>
          <dgm:chPref val="0"/>
        </dgm:presLayoutVars>
      </dgm:prSet>
      <dgm:spPr/>
    </dgm:pt>
    <dgm:pt modelId="{FB4300AB-3277-40AD-BFAA-E3C429ED1F1B}" type="pres">
      <dgm:prSet presAssocID="{C388610B-09C4-4A8D-AD4F-0F1C0B743513}" presName="sibTrans" presStyleCnt="0"/>
      <dgm:spPr/>
    </dgm:pt>
    <dgm:pt modelId="{00BCC643-20AA-452E-B36C-6B6E11719851}" type="pres">
      <dgm:prSet presAssocID="{385CC1E9-E795-46BF-9C17-F386FA6FB00A}" presName="compNode" presStyleCnt="0"/>
      <dgm:spPr/>
    </dgm:pt>
    <dgm:pt modelId="{3862CBCE-023F-40C5-B0F3-66227FB1576B}" type="pres">
      <dgm:prSet presAssocID="{385CC1E9-E795-46BF-9C17-F386FA6FB00A}" presName="bgRect" presStyleLbl="bgShp" presStyleIdx="1" presStyleCnt="2"/>
      <dgm:spPr/>
    </dgm:pt>
    <dgm:pt modelId="{358976B5-BF00-4451-92F0-D66C78F1D2FA}" type="pres">
      <dgm:prSet presAssocID="{385CC1E9-E795-46BF-9C17-F386FA6FB0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umbs Up Sign"/>
        </a:ext>
      </dgm:extLst>
    </dgm:pt>
    <dgm:pt modelId="{7B29890A-1ED1-4AA5-99C9-5A2E1C3F5EB2}" type="pres">
      <dgm:prSet presAssocID="{385CC1E9-E795-46BF-9C17-F386FA6FB00A}" presName="spaceRect" presStyleCnt="0"/>
      <dgm:spPr/>
    </dgm:pt>
    <dgm:pt modelId="{99BC8ADE-F44E-4678-BFFB-A60CA9992364}" type="pres">
      <dgm:prSet presAssocID="{385CC1E9-E795-46BF-9C17-F386FA6FB00A}" presName="parTx" presStyleLbl="revTx" presStyleIdx="1" presStyleCnt="2">
        <dgm:presLayoutVars>
          <dgm:chMax val="0"/>
          <dgm:chPref val="0"/>
        </dgm:presLayoutVars>
      </dgm:prSet>
      <dgm:spPr/>
    </dgm:pt>
  </dgm:ptLst>
  <dgm:cxnLst>
    <dgm:cxn modelId="{53768003-34E5-4835-96EF-E5450A7988A9}" srcId="{503C336F-0A29-4B47-8BCF-B820FC0F9341}" destId="{385CC1E9-E795-46BF-9C17-F386FA6FB00A}" srcOrd="1" destOrd="0" parTransId="{F8CF8986-8276-4241-A31E-E2D5ED96CB47}" sibTransId="{6BC8CB9A-2869-4225-A412-D070FA949BCD}"/>
    <dgm:cxn modelId="{5AABEB7B-4556-4979-90F3-1999226C0E11}" srcId="{503C336F-0A29-4B47-8BCF-B820FC0F9341}" destId="{7B1973BC-8A3F-4865-93F1-65CF3C4697D6}" srcOrd="0" destOrd="0" parTransId="{F0586E51-76EE-41D6-867C-EDB4E490D3B9}" sibTransId="{C388610B-09C4-4A8D-AD4F-0F1C0B743513}"/>
    <dgm:cxn modelId="{E1002AAE-B61F-4603-8BBE-DD9ACBCCB932}" type="presOf" srcId="{503C336F-0A29-4B47-8BCF-B820FC0F9341}" destId="{4FC9C669-4A8D-44E0-8778-26500649FD51}" srcOrd="0" destOrd="0" presId="urn:microsoft.com/office/officeart/2018/2/layout/IconVerticalSolidList"/>
    <dgm:cxn modelId="{075FE3CD-642A-4697-BB18-B03823034A2F}" type="presOf" srcId="{7B1973BC-8A3F-4865-93F1-65CF3C4697D6}" destId="{DD4C8396-22F2-4D8D-829A-2611110F737B}" srcOrd="0" destOrd="0" presId="urn:microsoft.com/office/officeart/2018/2/layout/IconVerticalSolidList"/>
    <dgm:cxn modelId="{AC1B3AEE-A068-4E44-B6B4-CDFA1FCF5CD0}" type="presOf" srcId="{385CC1E9-E795-46BF-9C17-F386FA6FB00A}" destId="{99BC8ADE-F44E-4678-BFFB-A60CA9992364}" srcOrd="0" destOrd="0" presId="urn:microsoft.com/office/officeart/2018/2/layout/IconVerticalSolidList"/>
    <dgm:cxn modelId="{935EF144-9832-4E97-9076-A425678EAE5F}" type="presParOf" srcId="{4FC9C669-4A8D-44E0-8778-26500649FD51}" destId="{AF4C9D60-7E6D-4C82-A7EE-2C08D8FF6005}" srcOrd="0" destOrd="0" presId="urn:microsoft.com/office/officeart/2018/2/layout/IconVerticalSolidList"/>
    <dgm:cxn modelId="{AD5F1B6A-03C1-45BD-B744-5BAB8DF2C2D6}" type="presParOf" srcId="{AF4C9D60-7E6D-4C82-A7EE-2C08D8FF6005}" destId="{F1C36BFA-0217-40AE-BFED-D7B3CC17AA2D}" srcOrd="0" destOrd="0" presId="urn:microsoft.com/office/officeart/2018/2/layout/IconVerticalSolidList"/>
    <dgm:cxn modelId="{932637E2-DAEA-4958-9BA7-0E7E0E970FA3}" type="presParOf" srcId="{AF4C9D60-7E6D-4C82-A7EE-2C08D8FF6005}" destId="{F5FC685A-2EFA-4E05-9F4F-5738FE557360}" srcOrd="1" destOrd="0" presId="urn:microsoft.com/office/officeart/2018/2/layout/IconVerticalSolidList"/>
    <dgm:cxn modelId="{7EA65B89-2E31-4C38-AF90-8FFCF4DAF3E5}" type="presParOf" srcId="{AF4C9D60-7E6D-4C82-A7EE-2C08D8FF6005}" destId="{55EEE079-4C3E-48EA-A902-6FFCFBC1CF05}" srcOrd="2" destOrd="0" presId="urn:microsoft.com/office/officeart/2018/2/layout/IconVerticalSolidList"/>
    <dgm:cxn modelId="{ED4DFB6F-8580-4779-BF8C-752D5E8E403E}" type="presParOf" srcId="{AF4C9D60-7E6D-4C82-A7EE-2C08D8FF6005}" destId="{DD4C8396-22F2-4D8D-829A-2611110F737B}" srcOrd="3" destOrd="0" presId="urn:microsoft.com/office/officeart/2018/2/layout/IconVerticalSolidList"/>
    <dgm:cxn modelId="{512377EB-D50B-4FA4-8CD2-4EEDE61D7461}" type="presParOf" srcId="{4FC9C669-4A8D-44E0-8778-26500649FD51}" destId="{FB4300AB-3277-40AD-BFAA-E3C429ED1F1B}" srcOrd="1" destOrd="0" presId="urn:microsoft.com/office/officeart/2018/2/layout/IconVerticalSolidList"/>
    <dgm:cxn modelId="{032AEC68-DAD4-4E50-9FE2-155D19DEC509}" type="presParOf" srcId="{4FC9C669-4A8D-44E0-8778-26500649FD51}" destId="{00BCC643-20AA-452E-B36C-6B6E11719851}" srcOrd="2" destOrd="0" presId="urn:microsoft.com/office/officeart/2018/2/layout/IconVerticalSolidList"/>
    <dgm:cxn modelId="{FABEC9F4-FA83-4727-9745-6E51DD3502F5}" type="presParOf" srcId="{00BCC643-20AA-452E-B36C-6B6E11719851}" destId="{3862CBCE-023F-40C5-B0F3-66227FB1576B}" srcOrd="0" destOrd="0" presId="urn:microsoft.com/office/officeart/2018/2/layout/IconVerticalSolidList"/>
    <dgm:cxn modelId="{531042A5-4DED-4DC7-BFB6-7F8E8E1D8BF2}" type="presParOf" srcId="{00BCC643-20AA-452E-B36C-6B6E11719851}" destId="{358976B5-BF00-4451-92F0-D66C78F1D2FA}" srcOrd="1" destOrd="0" presId="urn:microsoft.com/office/officeart/2018/2/layout/IconVerticalSolidList"/>
    <dgm:cxn modelId="{C77ECAAF-2A15-458B-B7FA-F9A76C1B3DBF}" type="presParOf" srcId="{00BCC643-20AA-452E-B36C-6B6E11719851}" destId="{7B29890A-1ED1-4AA5-99C9-5A2E1C3F5EB2}" srcOrd="2" destOrd="0" presId="urn:microsoft.com/office/officeart/2018/2/layout/IconVerticalSolidList"/>
    <dgm:cxn modelId="{0DD0042A-71AB-4E02-8602-80626FDAFC58}" type="presParOf" srcId="{00BCC643-20AA-452E-B36C-6B6E11719851}" destId="{99BC8ADE-F44E-4678-BFFB-A60CA999236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8DA98F-5BF1-4047-B8B8-FD2ECBC131F5}"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5F3E22FF-5084-429B-95F0-B6EED031A5DD}">
      <dgm:prSet/>
      <dgm:spPr/>
      <dgm:t>
        <a:bodyPr/>
        <a:lstStyle/>
        <a:p>
          <a:r>
            <a:rPr lang="en-US"/>
            <a:t>Special type of brand symbol:</a:t>
          </a:r>
        </a:p>
      </dgm:t>
    </dgm:pt>
    <dgm:pt modelId="{1C95A5C4-79A3-4B9E-972A-A90ABA337512}" type="parTrans" cxnId="{A82E7568-A3DD-4B1D-83A6-1F176168FCAA}">
      <dgm:prSet/>
      <dgm:spPr/>
      <dgm:t>
        <a:bodyPr/>
        <a:lstStyle/>
        <a:p>
          <a:endParaRPr lang="en-US"/>
        </a:p>
      </dgm:t>
    </dgm:pt>
    <dgm:pt modelId="{5B8D714E-162C-4E6D-98A1-BDDD835CC886}" type="sibTrans" cxnId="{A82E7568-A3DD-4B1D-83A6-1F176168FCAA}">
      <dgm:prSet/>
      <dgm:spPr/>
      <dgm:t>
        <a:bodyPr/>
        <a:lstStyle/>
        <a:p>
          <a:endParaRPr lang="en-US"/>
        </a:p>
      </dgm:t>
    </dgm:pt>
    <dgm:pt modelId="{186C0B88-7E18-46AC-A3BB-B0FCBA20F9CB}">
      <dgm:prSet/>
      <dgm:spPr/>
      <dgm:t>
        <a:bodyPr/>
        <a:lstStyle/>
        <a:p>
          <a:r>
            <a:rPr lang="en-US"/>
            <a:t>One that takes on human or real-life characteristics</a:t>
          </a:r>
        </a:p>
      </dgm:t>
    </dgm:pt>
    <dgm:pt modelId="{0D926E25-5BB2-4850-9DEF-A61793D08687}" type="parTrans" cxnId="{98D5887F-778C-42BE-BB25-3CA98505C73C}">
      <dgm:prSet/>
      <dgm:spPr/>
      <dgm:t>
        <a:bodyPr/>
        <a:lstStyle/>
        <a:p>
          <a:endParaRPr lang="en-US"/>
        </a:p>
      </dgm:t>
    </dgm:pt>
    <dgm:pt modelId="{8E379A40-6DFA-42A2-8089-EDB81B41F5D8}" type="sibTrans" cxnId="{98D5887F-778C-42BE-BB25-3CA98505C73C}">
      <dgm:prSet/>
      <dgm:spPr/>
      <dgm:t>
        <a:bodyPr/>
        <a:lstStyle/>
        <a:p>
          <a:endParaRPr lang="en-US"/>
        </a:p>
      </dgm:t>
    </dgm:pt>
    <dgm:pt modelId="{781E3BAA-DA5F-46ED-BA76-B08865D68CC0}">
      <dgm:prSet/>
      <dgm:spPr/>
      <dgm:t>
        <a:bodyPr/>
        <a:lstStyle/>
        <a:p>
          <a:r>
            <a:rPr lang="en-US"/>
            <a:t>Introduced through advertising:</a:t>
          </a:r>
        </a:p>
      </dgm:t>
    </dgm:pt>
    <dgm:pt modelId="{BA854125-BCF5-4514-BCE2-1B9511641F81}" type="parTrans" cxnId="{68B50E26-33CB-4477-8DBE-55CCA268437B}">
      <dgm:prSet/>
      <dgm:spPr/>
      <dgm:t>
        <a:bodyPr/>
        <a:lstStyle/>
        <a:p>
          <a:endParaRPr lang="en-US"/>
        </a:p>
      </dgm:t>
    </dgm:pt>
    <dgm:pt modelId="{8AD50A30-F677-41AC-8DB2-D85B8DCBB235}" type="sibTrans" cxnId="{68B50E26-33CB-4477-8DBE-55CCA268437B}">
      <dgm:prSet/>
      <dgm:spPr/>
      <dgm:t>
        <a:bodyPr/>
        <a:lstStyle/>
        <a:p>
          <a:endParaRPr lang="en-US"/>
        </a:p>
      </dgm:t>
    </dgm:pt>
    <dgm:pt modelId="{AEB540D9-03DF-46A0-ACFB-696903D305D6}">
      <dgm:prSet/>
      <dgm:spPr/>
      <dgm:t>
        <a:bodyPr/>
        <a:lstStyle/>
        <a:p>
          <a:r>
            <a:rPr lang="en-US"/>
            <a:t>Can play a central role in ad campaigns and package designs</a:t>
          </a:r>
        </a:p>
      </dgm:t>
    </dgm:pt>
    <dgm:pt modelId="{A275D3B9-DBB6-464B-853E-8E2CD74FA7B8}" type="parTrans" cxnId="{C37F90AE-2591-4FC5-B9A4-7F3BD35C88C0}">
      <dgm:prSet/>
      <dgm:spPr/>
      <dgm:t>
        <a:bodyPr/>
        <a:lstStyle/>
        <a:p>
          <a:endParaRPr lang="en-US"/>
        </a:p>
      </dgm:t>
    </dgm:pt>
    <dgm:pt modelId="{6AA54854-D6F5-4468-9314-49004CCA8BC9}" type="sibTrans" cxnId="{C37F90AE-2591-4FC5-B9A4-7F3BD35C88C0}">
      <dgm:prSet/>
      <dgm:spPr/>
      <dgm:t>
        <a:bodyPr/>
        <a:lstStyle/>
        <a:p>
          <a:endParaRPr lang="en-US"/>
        </a:p>
      </dgm:t>
    </dgm:pt>
    <dgm:pt modelId="{E8A2BADA-51EE-4F4A-A385-D9570266A3B2}" type="pres">
      <dgm:prSet presAssocID="{0D8DA98F-5BF1-4047-B8B8-FD2ECBC131F5}" presName="linear" presStyleCnt="0">
        <dgm:presLayoutVars>
          <dgm:dir/>
          <dgm:animLvl val="lvl"/>
          <dgm:resizeHandles val="exact"/>
        </dgm:presLayoutVars>
      </dgm:prSet>
      <dgm:spPr/>
    </dgm:pt>
    <dgm:pt modelId="{14EC4ED3-E9D0-4672-852C-75D11DA2A87E}" type="pres">
      <dgm:prSet presAssocID="{5F3E22FF-5084-429B-95F0-B6EED031A5DD}" presName="parentLin" presStyleCnt="0"/>
      <dgm:spPr/>
    </dgm:pt>
    <dgm:pt modelId="{94814434-7A16-4BC4-8F8C-C003E6A6C595}" type="pres">
      <dgm:prSet presAssocID="{5F3E22FF-5084-429B-95F0-B6EED031A5DD}" presName="parentLeftMargin" presStyleLbl="node1" presStyleIdx="0" presStyleCnt="2"/>
      <dgm:spPr/>
    </dgm:pt>
    <dgm:pt modelId="{DD174C72-B9C5-433C-88D4-79C34569FDDF}" type="pres">
      <dgm:prSet presAssocID="{5F3E22FF-5084-429B-95F0-B6EED031A5DD}" presName="parentText" presStyleLbl="node1" presStyleIdx="0" presStyleCnt="2">
        <dgm:presLayoutVars>
          <dgm:chMax val="0"/>
          <dgm:bulletEnabled val="1"/>
        </dgm:presLayoutVars>
      </dgm:prSet>
      <dgm:spPr/>
    </dgm:pt>
    <dgm:pt modelId="{19C67A50-ACD7-4A77-A8C3-1321C08B5A57}" type="pres">
      <dgm:prSet presAssocID="{5F3E22FF-5084-429B-95F0-B6EED031A5DD}" presName="negativeSpace" presStyleCnt="0"/>
      <dgm:spPr/>
    </dgm:pt>
    <dgm:pt modelId="{B2753F9C-19B8-4840-A24A-4380C3E347C0}" type="pres">
      <dgm:prSet presAssocID="{5F3E22FF-5084-429B-95F0-B6EED031A5DD}" presName="childText" presStyleLbl="conFgAcc1" presStyleIdx="0" presStyleCnt="2">
        <dgm:presLayoutVars>
          <dgm:bulletEnabled val="1"/>
        </dgm:presLayoutVars>
      </dgm:prSet>
      <dgm:spPr/>
    </dgm:pt>
    <dgm:pt modelId="{ABB300C6-6C96-4D0E-8DEA-2B4C39FD929B}" type="pres">
      <dgm:prSet presAssocID="{5B8D714E-162C-4E6D-98A1-BDDD835CC886}" presName="spaceBetweenRectangles" presStyleCnt="0"/>
      <dgm:spPr/>
    </dgm:pt>
    <dgm:pt modelId="{D60E919E-0A9B-457F-8CF2-295C01510734}" type="pres">
      <dgm:prSet presAssocID="{781E3BAA-DA5F-46ED-BA76-B08865D68CC0}" presName="parentLin" presStyleCnt="0"/>
      <dgm:spPr/>
    </dgm:pt>
    <dgm:pt modelId="{29A4E550-9E55-46B7-993D-DB1A8C8B76CE}" type="pres">
      <dgm:prSet presAssocID="{781E3BAA-DA5F-46ED-BA76-B08865D68CC0}" presName="parentLeftMargin" presStyleLbl="node1" presStyleIdx="0" presStyleCnt="2"/>
      <dgm:spPr/>
    </dgm:pt>
    <dgm:pt modelId="{B30CA21A-D9F7-442D-86A6-9E17269428CD}" type="pres">
      <dgm:prSet presAssocID="{781E3BAA-DA5F-46ED-BA76-B08865D68CC0}" presName="parentText" presStyleLbl="node1" presStyleIdx="1" presStyleCnt="2">
        <dgm:presLayoutVars>
          <dgm:chMax val="0"/>
          <dgm:bulletEnabled val="1"/>
        </dgm:presLayoutVars>
      </dgm:prSet>
      <dgm:spPr/>
    </dgm:pt>
    <dgm:pt modelId="{9D251276-51A2-4DF3-BBBA-E154BF0BA7C0}" type="pres">
      <dgm:prSet presAssocID="{781E3BAA-DA5F-46ED-BA76-B08865D68CC0}" presName="negativeSpace" presStyleCnt="0"/>
      <dgm:spPr/>
    </dgm:pt>
    <dgm:pt modelId="{ECC692A1-A7C7-4DBC-BE17-5A688E46B88D}" type="pres">
      <dgm:prSet presAssocID="{781E3BAA-DA5F-46ED-BA76-B08865D68CC0}" presName="childText" presStyleLbl="conFgAcc1" presStyleIdx="1" presStyleCnt="2">
        <dgm:presLayoutVars>
          <dgm:bulletEnabled val="1"/>
        </dgm:presLayoutVars>
      </dgm:prSet>
      <dgm:spPr/>
    </dgm:pt>
  </dgm:ptLst>
  <dgm:cxnLst>
    <dgm:cxn modelId="{3BA2BF25-072A-4BE4-BEF0-C214CE6FED02}" type="presOf" srcId="{781E3BAA-DA5F-46ED-BA76-B08865D68CC0}" destId="{29A4E550-9E55-46B7-993D-DB1A8C8B76CE}" srcOrd="0" destOrd="0" presId="urn:microsoft.com/office/officeart/2005/8/layout/list1"/>
    <dgm:cxn modelId="{68B50E26-33CB-4477-8DBE-55CCA268437B}" srcId="{0D8DA98F-5BF1-4047-B8B8-FD2ECBC131F5}" destId="{781E3BAA-DA5F-46ED-BA76-B08865D68CC0}" srcOrd="1" destOrd="0" parTransId="{BA854125-BCF5-4514-BCE2-1B9511641F81}" sibTransId="{8AD50A30-F677-41AC-8DB2-D85B8DCBB235}"/>
    <dgm:cxn modelId="{97A96B2F-B1DA-4BD2-89D4-4F7C9419704E}" type="presOf" srcId="{781E3BAA-DA5F-46ED-BA76-B08865D68CC0}" destId="{B30CA21A-D9F7-442D-86A6-9E17269428CD}" srcOrd="1" destOrd="0" presId="urn:microsoft.com/office/officeart/2005/8/layout/list1"/>
    <dgm:cxn modelId="{A82E7568-A3DD-4B1D-83A6-1F176168FCAA}" srcId="{0D8DA98F-5BF1-4047-B8B8-FD2ECBC131F5}" destId="{5F3E22FF-5084-429B-95F0-B6EED031A5DD}" srcOrd="0" destOrd="0" parTransId="{1C95A5C4-79A3-4B9E-972A-A90ABA337512}" sibTransId="{5B8D714E-162C-4E6D-98A1-BDDD835CC886}"/>
    <dgm:cxn modelId="{AC52A16F-F442-4509-8B49-26C385EF5B32}" type="presOf" srcId="{5F3E22FF-5084-429B-95F0-B6EED031A5DD}" destId="{DD174C72-B9C5-433C-88D4-79C34569FDDF}" srcOrd="1" destOrd="0" presId="urn:microsoft.com/office/officeart/2005/8/layout/list1"/>
    <dgm:cxn modelId="{98D5887F-778C-42BE-BB25-3CA98505C73C}" srcId="{5F3E22FF-5084-429B-95F0-B6EED031A5DD}" destId="{186C0B88-7E18-46AC-A3BB-B0FCBA20F9CB}" srcOrd="0" destOrd="0" parTransId="{0D926E25-5BB2-4850-9DEF-A61793D08687}" sibTransId="{8E379A40-6DFA-42A2-8089-EDB81B41F5D8}"/>
    <dgm:cxn modelId="{0BCF2B8B-0F1C-4ACC-9A3C-3A95E85DD94C}" type="presOf" srcId="{0D8DA98F-5BF1-4047-B8B8-FD2ECBC131F5}" destId="{E8A2BADA-51EE-4F4A-A385-D9570266A3B2}" srcOrd="0" destOrd="0" presId="urn:microsoft.com/office/officeart/2005/8/layout/list1"/>
    <dgm:cxn modelId="{97F5558D-03FA-4951-88C1-DCA9BF826B12}" type="presOf" srcId="{186C0B88-7E18-46AC-A3BB-B0FCBA20F9CB}" destId="{B2753F9C-19B8-4840-A24A-4380C3E347C0}" srcOrd="0" destOrd="0" presId="urn:microsoft.com/office/officeart/2005/8/layout/list1"/>
    <dgm:cxn modelId="{BDE7DFA3-5C40-4A8E-9580-E295E7D5DBC7}" type="presOf" srcId="{AEB540D9-03DF-46A0-ACFB-696903D305D6}" destId="{ECC692A1-A7C7-4DBC-BE17-5A688E46B88D}" srcOrd="0" destOrd="0" presId="urn:microsoft.com/office/officeart/2005/8/layout/list1"/>
    <dgm:cxn modelId="{F07C64A7-54DB-445A-AC82-869DF2AD0D41}" type="presOf" srcId="{5F3E22FF-5084-429B-95F0-B6EED031A5DD}" destId="{94814434-7A16-4BC4-8F8C-C003E6A6C595}" srcOrd="0" destOrd="0" presId="urn:microsoft.com/office/officeart/2005/8/layout/list1"/>
    <dgm:cxn modelId="{C37F90AE-2591-4FC5-B9A4-7F3BD35C88C0}" srcId="{781E3BAA-DA5F-46ED-BA76-B08865D68CC0}" destId="{AEB540D9-03DF-46A0-ACFB-696903D305D6}" srcOrd="0" destOrd="0" parTransId="{A275D3B9-DBB6-464B-853E-8E2CD74FA7B8}" sibTransId="{6AA54854-D6F5-4468-9314-49004CCA8BC9}"/>
    <dgm:cxn modelId="{EF589548-57B8-49DA-9AFA-19948C4106D7}" type="presParOf" srcId="{E8A2BADA-51EE-4F4A-A385-D9570266A3B2}" destId="{14EC4ED3-E9D0-4672-852C-75D11DA2A87E}" srcOrd="0" destOrd="0" presId="urn:microsoft.com/office/officeart/2005/8/layout/list1"/>
    <dgm:cxn modelId="{DE7825C4-143F-4489-8D0B-F25FC5E594F7}" type="presParOf" srcId="{14EC4ED3-E9D0-4672-852C-75D11DA2A87E}" destId="{94814434-7A16-4BC4-8F8C-C003E6A6C595}" srcOrd="0" destOrd="0" presId="urn:microsoft.com/office/officeart/2005/8/layout/list1"/>
    <dgm:cxn modelId="{40B5A659-53CC-4FC1-B89A-2A546586F4BE}" type="presParOf" srcId="{14EC4ED3-E9D0-4672-852C-75D11DA2A87E}" destId="{DD174C72-B9C5-433C-88D4-79C34569FDDF}" srcOrd="1" destOrd="0" presId="urn:microsoft.com/office/officeart/2005/8/layout/list1"/>
    <dgm:cxn modelId="{2822017E-4B9F-4A9E-BE20-F207E33F7E4A}" type="presParOf" srcId="{E8A2BADA-51EE-4F4A-A385-D9570266A3B2}" destId="{19C67A50-ACD7-4A77-A8C3-1321C08B5A57}" srcOrd="1" destOrd="0" presId="urn:microsoft.com/office/officeart/2005/8/layout/list1"/>
    <dgm:cxn modelId="{6CBF464E-6403-4B99-96EA-59DDB348A9B3}" type="presParOf" srcId="{E8A2BADA-51EE-4F4A-A385-D9570266A3B2}" destId="{B2753F9C-19B8-4840-A24A-4380C3E347C0}" srcOrd="2" destOrd="0" presId="urn:microsoft.com/office/officeart/2005/8/layout/list1"/>
    <dgm:cxn modelId="{92FDA1EB-94E3-4E14-AA32-1737F2BFD439}" type="presParOf" srcId="{E8A2BADA-51EE-4F4A-A385-D9570266A3B2}" destId="{ABB300C6-6C96-4D0E-8DEA-2B4C39FD929B}" srcOrd="3" destOrd="0" presId="urn:microsoft.com/office/officeart/2005/8/layout/list1"/>
    <dgm:cxn modelId="{98512527-C024-4493-9498-48981F89D44C}" type="presParOf" srcId="{E8A2BADA-51EE-4F4A-A385-D9570266A3B2}" destId="{D60E919E-0A9B-457F-8CF2-295C01510734}" srcOrd="4" destOrd="0" presId="urn:microsoft.com/office/officeart/2005/8/layout/list1"/>
    <dgm:cxn modelId="{A75CB3EE-D551-489B-9E90-8336C241F8F6}" type="presParOf" srcId="{D60E919E-0A9B-457F-8CF2-295C01510734}" destId="{29A4E550-9E55-46B7-993D-DB1A8C8B76CE}" srcOrd="0" destOrd="0" presId="urn:microsoft.com/office/officeart/2005/8/layout/list1"/>
    <dgm:cxn modelId="{22367FFC-39A1-4644-B440-01CFF87C850F}" type="presParOf" srcId="{D60E919E-0A9B-457F-8CF2-295C01510734}" destId="{B30CA21A-D9F7-442D-86A6-9E17269428CD}" srcOrd="1" destOrd="0" presId="urn:microsoft.com/office/officeart/2005/8/layout/list1"/>
    <dgm:cxn modelId="{0DA08C8D-1BF8-41D9-83A7-2523C691E7EF}" type="presParOf" srcId="{E8A2BADA-51EE-4F4A-A385-D9570266A3B2}" destId="{9D251276-51A2-4DF3-BBBA-E154BF0BA7C0}" srcOrd="5" destOrd="0" presId="urn:microsoft.com/office/officeart/2005/8/layout/list1"/>
    <dgm:cxn modelId="{5DCC6A0E-2431-440F-98B1-966FA03C623F}" type="presParOf" srcId="{E8A2BADA-51EE-4F4A-A385-D9570266A3B2}" destId="{ECC692A1-A7C7-4DBC-BE17-5A688E46B88D}"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92AFE-A256-4A81-B430-6F908D28DF8A}">
      <dsp:nvSpPr>
        <dsp:cNvPr id="0" name=""/>
        <dsp:cNvSpPr/>
      </dsp:nvSpPr>
      <dsp:spPr>
        <a:xfrm>
          <a:off x="0" y="1840"/>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3AAB4-CBC6-4096-843C-BC579A7CE2F6}">
      <dsp:nvSpPr>
        <dsp:cNvPr id="0" name=""/>
        <dsp:cNvSpPr/>
      </dsp:nvSpPr>
      <dsp:spPr>
        <a:xfrm>
          <a:off x="282235" y="211767"/>
          <a:ext cx="513155" cy="5131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A8ED57-284E-468B-AD20-9F9A8819210D}">
      <dsp:nvSpPr>
        <dsp:cNvPr id="0" name=""/>
        <dsp:cNvSpPr/>
      </dsp:nvSpPr>
      <dsp:spPr>
        <a:xfrm>
          <a:off x="1077625" y="1840"/>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a:t>Developing a Brand Strategy</a:t>
          </a:r>
        </a:p>
      </dsp:txBody>
      <dsp:txXfrm>
        <a:off x="1077625" y="1840"/>
        <a:ext cx="7151974" cy="933009"/>
      </dsp:txXfrm>
    </dsp:sp>
    <dsp:sp modelId="{79E34C56-EB65-474D-8DFD-F641AF0819D6}">
      <dsp:nvSpPr>
        <dsp:cNvPr id="0" name=""/>
        <dsp:cNvSpPr/>
      </dsp:nvSpPr>
      <dsp:spPr>
        <a:xfrm>
          <a:off x="0" y="1168102"/>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773F2-87D6-4937-96B0-E37D7C961E64}">
      <dsp:nvSpPr>
        <dsp:cNvPr id="0" name=""/>
        <dsp:cNvSpPr/>
      </dsp:nvSpPr>
      <dsp:spPr>
        <a:xfrm>
          <a:off x="282235" y="1378029"/>
          <a:ext cx="513155" cy="5131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38E666-42BA-430A-9385-BB27786D00BD}">
      <dsp:nvSpPr>
        <dsp:cNvPr id="0" name=""/>
        <dsp:cNvSpPr/>
      </dsp:nvSpPr>
      <dsp:spPr>
        <a:xfrm>
          <a:off x="1077625" y="1168102"/>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dirty="0"/>
            <a:t>Designing and Implementing Brand Marketing Programs</a:t>
          </a:r>
        </a:p>
      </dsp:txBody>
      <dsp:txXfrm>
        <a:off x="1077625" y="1168102"/>
        <a:ext cx="7151974" cy="933009"/>
      </dsp:txXfrm>
    </dsp:sp>
    <dsp:sp modelId="{D3F5BB5F-1788-4DCE-9F37-8953FA86C63D}">
      <dsp:nvSpPr>
        <dsp:cNvPr id="0" name=""/>
        <dsp:cNvSpPr/>
      </dsp:nvSpPr>
      <dsp:spPr>
        <a:xfrm>
          <a:off x="0" y="2334363"/>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D5A7C0-17D4-4EAE-8229-EAA0C77CB442}">
      <dsp:nvSpPr>
        <dsp:cNvPr id="0" name=""/>
        <dsp:cNvSpPr/>
      </dsp:nvSpPr>
      <dsp:spPr>
        <a:xfrm>
          <a:off x="282235" y="2544290"/>
          <a:ext cx="513155" cy="5131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FC8C9-0351-4A0F-95B8-C70620A3031C}">
      <dsp:nvSpPr>
        <dsp:cNvPr id="0" name=""/>
        <dsp:cNvSpPr/>
      </dsp:nvSpPr>
      <dsp:spPr>
        <a:xfrm>
          <a:off x="1077625" y="2334363"/>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a:t>Measuring and Interpreting Brand Performance </a:t>
          </a:r>
        </a:p>
      </dsp:txBody>
      <dsp:txXfrm>
        <a:off x="1077625" y="2334363"/>
        <a:ext cx="7151974" cy="933009"/>
      </dsp:txXfrm>
    </dsp:sp>
    <dsp:sp modelId="{6EBF6004-35E4-482E-B2B1-9BF5F0A4F2B7}">
      <dsp:nvSpPr>
        <dsp:cNvPr id="0" name=""/>
        <dsp:cNvSpPr/>
      </dsp:nvSpPr>
      <dsp:spPr>
        <a:xfrm>
          <a:off x="0" y="3500625"/>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A6540-E5E7-43D3-90BB-C75242B58D0F}">
      <dsp:nvSpPr>
        <dsp:cNvPr id="0" name=""/>
        <dsp:cNvSpPr/>
      </dsp:nvSpPr>
      <dsp:spPr>
        <a:xfrm>
          <a:off x="282235" y="3710552"/>
          <a:ext cx="513155" cy="5131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60B986-E287-4DEF-9D76-970336D7A0BD}">
      <dsp:nvSpPr>
        <dsp:cNvPr id="0" name=""/>
        <dsp:cNvSpPr/>
      </dsp:nvSpPr>
      <dsp:spPr>
        <a:xfrm>
          <a:off x="1077625" y="3500625"/>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a:t>Growing and Sustaining Brand Equity</a:t>
          </a:r>
        </a:p>
      </dsp:txBody>
      <dsp:txXfrm>
        <a:off x="1077625" y="3500625"/>
        <a:ext cx="7151974" cy="9330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C0D23-67DE-4051-B9DC-E31939985088}">
      <dsp:nvSpPr>
        <dsp:cNvPr id="0" name=""/>
        <dsp:cNvSpPr/>
      </dsp:nvSpPr>
      <dsp:spPr>
        <a:xfrm>
          <a:off x="0" y="3465"/>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771F50-BDD9-449C-B73E-BDCE937840DA}">
      <dsp:nvSpPr>
        <dsp:cNvPr id="0" name=""/>
        <dsp:cNvSpPr/>
      </dsp:nvSpPr>
      <dsp:spPr>
        <a:xfrm>
          <a:off x="223272" y="169535"/>
          <a:ext cx="405949" cy="405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FDB7F6-3197-4A33-BBEA-A80185B60CDC}">
      <dsp:nvSpPr>
        <dsp:cNvPr id="0" name=""/>
        <dsp:cNvSpPr/>
      </dsp:nvSpPr>
      <dsp:spPr>
        <a:xfrm>
          <a:off x="852494" y="3465"/>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4.1</a:t>
          </a:r>
          <a:r>
            <a:rPr lang="en-US" sz="1900" kern="1200"/>
            <a:t> Identify the different types of brand elements</a:t>
          </a:r>
        </a:p>
      </dsp:txBody>
      <dsp:txXfrm>
        <a:off x="852494" y="3465"/>
        <a:ext cx="7377105" cy="738090"/>
      </dsp:txXfrm>
    </dsp:sp>
    <dsp:sp modelId="{7EA9D1CD-4C1D-41D1-BA73-A8748D3B57FB}">
      <dsp:nvSpPr>
        <dsp:cNvPr id="0" name=""/>
        <dsp:cNvSpPr/>
      </dsp:nvSpPr>
      <dsp:spPr>
        <a:xfrm>
          <a:off x="0" y="926078"/>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84D67-A3DF-4BF7-A24A-27157ACD5B27}">
      <dsp:nvSpPr>
        <dsp:cNvPr id="0" name=""/>
        <dsp:cNvSpPr/>
      </dsp:nvSpPr>
      <dsp:spPr>
        <a:xfrm>
          <a:off x="223272" y="1092149"/>
          <a:ext cx="405949" cy="405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898887-83C8-4FEE-8695-80B7AC2F7AD9}">
      <dsp:nvSpPr>
        <dsp:cNvPr id="0" name=""/>
        <dsp:cNvSpPr/>
      </dsp:nvSpPr>
      <dsp:spPr>
        <a:xfrm>
          <a:off x="852494" y="926078"/>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4.2</a:t>
          </a:r>
          <a:r>
            <a:rPr lang="en-US" sz="1900" kern="1200"/>
            <a:t> List the general criteria for choosing brand elements</a:t>
          </a:r>
        </a:p>
      </dsp:txBody>
      <dsp:txXfrm>
        <a:off x="852494" y="926078"/>
        <a:ext cx="7377105" cy="738090"/>
      </dsp:txXfrm>
    </dsp:sp>
    <dsp:sp modelId="{EABC67A5-9925-4789-8EA4-CD74785B7E21}">
      <dsp:nvSpPr>
        <dsp:cNvPr id="0" name=""/>
        <dsp:cNvSpPr/>
      </dsp:nvSpPr>
      <dsp:spPr>
        <a:xfrm>
          <a:off x="0" y="1848692"/>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BC7209-A5C3-4EC7-BBCD-0DE05B4A3275}">
      <dsp:nvSpPr>
        <dsp:cNvPr id="0" name=""/>
        <dsp:cNvSpPr/>
      </dsp:nvSpPr>
      <dsp:spPr>
        <a:xfrm>
          <a:off x="223272" y="2014762"/>
          <a:ext cx="405949" cy="405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118A07-D0AE-44A2-9502-A65D3734BD1C}">
      <dsp:nvSpPr>
        <dsp:cNvPr id="0" name=""/>
        <dsp:cNvSpPr/>
      </dsp:nvSpPr>
      <dsp:spPr>
        <a:xfrm>
          <a:off x="852494" y="1848692"/>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4.3</a:t>
          </a:r>
          <a:r>
            <a:rPr lang="en-US" sz="1900" kern="1200"/>
            <a:t> Describe key tactics in choosing different brand elements</a:t>
          </a:r>
        </a:p>
      </dsp:txBody>
      <dsp:txXfrm>
        <a:off x="852494" y="1848692"/>
        <a:ext cx="7377105" cy="738090"/>
      </dsp:txXfrm>
    </dsp:sp>
    <dsp:sp modelId="{DD9C497F-32D5-4C03-844C-7F02FC338942}">
      <dsp:nvSpPr>
        <dsp:cNvPr id="0" name=""/>
        <dsp:cNvSpPr/>
      </dsp:nvSpPr>
      <dsp:spPr>
        <a:xfrm>
          <a:off x="0" y="2771305"/>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4499A-3424-4B60-8CAA-EC098108AC19}">
      <dsp:nvSpPr>
        <dsp:cNvPr id="0" name=""/>
        <dsp:cNvSpPr/>
      </dsp:nvSpPr>
      <dsp:spPr>
        <a:xfrm>
          <a:off x="223272" y="2937375"/>
          <a:ext cx="405949" cy="4059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DA3176-D3E5-4DEF-9032-051A5D79F094}">
      <dsp:nvSpPr>
        <dsp:cNvPr id="0" name=""/>
        <dsp:cNvSpPr/>
      </dsp:nvSpPr>
      <dsp:spPr>
        <a:xfrm>
          <a:off x="852494" y="2771305"/>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4.4</a:t>
          </a:r>
          <a:r>
            <a:rPr lang="en-US" sz="1900" kern="1200"/>
            <a:t> Explain the rationale for “mixing and matching” brand elements</a:t>
          </a:r>
        </a:p>
      </dsp:txBody>
      <dsp:txXfrm>
        <a:off x="852494" y="2771305"/>
        <a:ext cx="7377105" cy="738090"/>
      </dsp:txXfrm>
    </dsp:sp>
    <dsp:sp modelId="{2775DD4B-93AC-4368-A6A0-0D69EF3F629D}">
      <dsp:nvSpPr>
        <dsp:cNvPr id="0" name=""/>
        <dsp:cNvSpPr/>
      </dsp:nvSpPr>
      <dsp:spPr>
        <a:xfrm>
          <a:off x="0" y="3693919"/>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73E05-070C-4087-9F33-AF797BE7DDED}">
      <dsp:nvSpPr>
        <dsp:cNvPr id="0" name=""/>
        <dsp:cNvSpPr/>
      </dsp:nvSpPr>
      <dsp:spPr>
        <a:xfrm>
          <a:off x="223272" y="3859989"/>
          <a:ext cx="405949" cy="4059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BC7AB2-564E-4894-B00E-1B27C211B9A9}">
      <dsp:nvSpPr>
        <dsp:cNvPr id="0" name=""/>
        <dsp:cNvSpPr/>
      </dsp:nvSpPr>
      <dsp:spPr>
        <a:xfrm>
          <a:off x="852494" y="3693919"/>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4.5</a:t>
          </a:r>
          <a:r>
            <a:rPr lang="en-US" sz="1900" kern="1200"/>
            <a:t> Highlight some of the legal issues surrounding brand elements</a:t>
          </a:r>
        </a:p>
      </dsp:txBody>
      <dsp:txXfrm>
        <a:off x="852494" y="3693919"/>
        <a:ext cx="7377105" cy="738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36BFA-0217-40AE-BFED-D7B3CC17AA2D}">
      <dsp:nvSpPr>
        <dsp:cNvPr id="0" name=""/>
        <dsp:cNvSpPr/>
      </dsp:nvSpPr>
      <dsp:spPr>
        <a:xfrm>
          <a:off x="0" y="720569"/>
          <a:ext cx="10972800" cy="13302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C685A-2EFA-4E05-9F4F-5738FE557360}">
      <dsp:nvSpPr>
        <dsp:cNvPr id="0" name=""/>
        <dsp:cNvSpPr/>
      </dsp:nvSpPr>
      <dsp:spPr>
        <a:xfrm>
          <a:off x="402410" y="1019883"/>
          <a:ext cx="731655" cy="7316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C8396-22F2-4D8D-829A-2611110F737B}">
      <dsp:nvSpPr>
        <dsp:cNvPr id="0" name=""/>
        <dsp:cNvSpPr/>
      </dsp:nvSpPr>
      <dsp:spPr>
        <a:xfrm>
          <a:off x="1536476" y="720569"/>
          <a:ext cx="9436323" cy="133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788" tIns="140788" rIns="140788" bIns="140788" numCol="1" spcCol="1270" anchor="ctr" anchorCtr="0">
          <a:noAutofit/>
        </a:bodyPr>
        <a:lstStyle/>
        <a:p>
          <a:pPr marL="0" lvl="0" indent="0" algn="l" defTabSz="1111250">
            <a:lnSpc>
              <a:spcPct val="100000"/>
            </a:lnSpc>
            <a:spcBef>
              <a:spcPct val="0"/>
            </a:spcBef>
            <a:spcAft>
              <a:spcPct val="35000"/>
            </a:spcAft>
            <a:buNone/>
          </a:pPr>
          <a:r>
            <a:rPr lang="en-US" sz="2500" kern="1200"/>
            <a:t>Brand names can reinforce an important attribute or benefit associated that makes up its product positioning</a:t>
          </a:r>
        </a:p>
      </dsp:txBody>
      <dsp:txXfrm>
        <a:off x="1536476" y="720569"/>
        <a:ext cx="9436323" cy="1330282"/>
      </dsp:txXfrm>
    </dsp:sp>
    <dsp:sp modelId="{3862CBCE-023F-40C5-B0F3-66227FB1576B}">
      <dsp:nvSpPr>
        <dsp:cNvPr id="0" name=""/>
        <dsp:cNvSpPr/>
      </dsp:nvSpPr>
      <dsp:spPr>
        <a:xfrm>
          <a:off x="0" y="2383422"/>
          <a:ext cx="10972800" cy="13302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976B5-BF00-4451-92F0-D66C78F1D2FA}">
      <dsp:nvSpPr>
        <dsp:cNvPr id="0" name=""/>
        <dsp:cNvSpPr/>
      </dsp:nvSpPr>
      <dsp:spPr>
        <a:xfrm>
          <a:off x="402410" y="2682736"/>
          <a:ext cx="731655" cy="7316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BC8ADE-F44E-4678-BFFB-A60CA9992364}">
      <dsp:nvSpPr>
        <dsp:cNvPr id="0" name=""/>
        <dsp:cNvSpPr/>
      </dsp:nvSpPr>
      <dsp:spPr>
        <a:xfrm>
          <a:off x="1536476" y="2383422"/>
          <a:ext cx="9436323" cy="133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788" tIns="140788" rIns="140788" bIns="140788" numCol="1" spcCol="1270" anchor="ctr" anchorCtr="0">
          <a:noAutofit/>
        </a:bodyPr>
        <a:lstStyle/>
        <a:p>
          <a:pPr marL="0" lvl="0" indent="0" algn="l" defTabSz="1111250">
            <a:lnSpc>
              <a:spcPct val="100000"/>
            </a:lnSpc>
            <a:spcBef>
              <a:spcPct val="0"/>
            </a:spcBef>
            <a:spcAft>
              <a:spcPct val="35000"/>
            </a:spcAft>
            <a:buNone/>
          </a:pPr>
          <a:r>
            <a:rPr lang="en-US" sz="2500" kern="1200"/>
            <a:t>A descriptive brand name should make it easier to link the reinforced attribute or benefit</a:t>
          </a:r>
        </a:p>
      </dsp:txBody>
      <dsp:txXfrm>
        <a:off x="1536476" y="2383422"/>
        <a:ext cx="9436323" cy="13302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53F9C-19B8-4840-A24A-4380C3E347C0}">
      <dsp:nvSpPr>
        <dsp:cNvPr id="0" name=""/>
        <dsp:cNvSpPr/>
      </dsp:nvSpPr>
      <dsp:spPr>
        <a:xfrm>
          <a:off x="0" y="498316"/>
          <a:ext cx="6002110" cy="13041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5830" tIns="479044" rIns="465830"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One that takes on human or real-life characteristics</a:t>
          </a:r>
        </a:p>
      </dsp:txBody>
      <dsp:txXfrm>
        <a:off x="0" y="498316"/>
        <a:ext cx="6002110" cy="1304100"/>
      </dsp:txXfrm>
    </dsp:sp>
    <dsp:sp modelId="{DD174C72-B9C5-433C-88D4-79C34569FDDF}">
      <dsp:nvSpPr>
        <dsp:cNvPr id="0" name=""/>
        <dsp:cNvSpPr/>
      </dsp:nvSpPr>
      <dsp:spPr>
        <a:xfrm>
          <a:off x="300105" y="158836"/>
          <a:ext cx="4201477"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1022350">
            <a:lnSpc>
              <a:spcPct val="90000"/>
            </a:lnSpc>
            <a:spcBef>
              <a:spcPct val="0"/>
            </a:spcBef>
            <a:spcAft>
              <a:spcPct val="35000"/>
            </a:spcAft>
            <a:buNone/>
          </a:pPr>
          <a:r>
            <a:rPr lang="en-US" sz="2300" kern="1200"/>
            <a:t>Special type of brand symbol:</a:t>
          </a:r>
        </a:p>
      </dsp:txBody>
      <dsp:txXfrm>
        <a:off x="333249" y="191980"/>
        <a:ext cx="4135189" cy="612672"/>
      </dsp:txXfrm>
    </dsp:sp>
    <dsp:sp modelId="{ECC692A1-A7C7-4DBC-BE17-5A688E46B88D}">
      <dsp:nvSpPr>
        <dsp:cNvPr id="0" name=""/>
        <dsp:cNvSpPr/>
      </dsp:nvSpPr>
      <dsp:spPr>
        <a:xfrm>
          <a:off x="0" y="2266097"/>
          <a:ext cx="6002110" cy="13041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5830" tIns="479044" rIns="465830"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 play a central role in ad campaigns and package designs</a:t>
          </a:r>
        </a:p>
      </dsp:txBody>
      <dsp:txXfrm>
        <a:off x="0" y="2266097"/>
        <a:ext cx="6002110" cy="1304100"/>
      </dsp:txXfrm>
    </dsp:sp>
    <dsp:sp modelId="{B30CA21A-D9F7-442D-86A6-9E17269428CD}">
      <dsp:nvSpPr>
        <dsp:cNvPr id="0" name=""/>
        <dsp:cNvSpPr/>
      </dsp:nvSpPr>
      <dsp:spPr>
        <a:xfrm>
          <a:off x="300105" y="1926617"/>
          <a:ext cx="4201477" cy="678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1022350">
            <a:lnSpc>
              <a:spcPct val="90000"/>
            </a:lnSpc>
            <a:spcBef>
              <a:spcPct val="0"/>
            </a:spcBef>
            <a:spcAft>
              <a:spcPct val="35000"/>
            </a:spcAft>
            <a:buNone/>
          </a:pPr>
          <a:r>
            <a:rPr lang="en-US" sz="2300" kern="1200"/>
            <a:t>Introduced through advertising:</a:t>
          </a:r>
        </a:p>
      </dsp:txBody>
      <dsp:txXfrm>
        <a:off x="333249" y="1959761"/>
        <a:ext cx="4135189" cy="6126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9/25/2022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9/25/2022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1543389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 issue facing companies with regard to URLs is protecting their brands from unauthorized use in other domain names. A company can sue the current owner of the URL for copyright infringement, buy the name from the current owner, or register all conceivable variations of its brand as domain names ahead of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Cybersquatting has recently morphed into another type of deceptive practice called spoofing—a practice in which scam artists set up fraudulent sites which use variants of a brand’s name to set up a series of URLs in order to attract unsuspecting actors and encourage them to spend money. These sorts of fraudulent sites is said to be worth $460 billion annually, which is much larger than the stated size of the personal $264 billion that eMarketer estimated is the value of the online personal luxury goods market in 2016.</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720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Examples of brands with strong word marks and no accompanying logo separate from the name include Coca-Cola, Dunhill, and Kit Kat.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Examples of abstract logos include the Mercedes star, Rolex crown, CBS eye, Nike swoosh, and Olympic rings. These nonword mark logos are also often called symbols.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16839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Benefits:</a:t>
            </a:r>
          </a:p>
          <a:p>
            <a:pPr marL="0" lvl="1" indent="-228600">
              <a:buFont typeface="Arial" panose="020B0604020202020204" pitchFamily="34" charset="0"/>
              <a:buChar char="•"/>
            </a:pPr>
            <a:r>
              <a:rPr lang="en-US" dirty="0"/>
              <a:t>Easily recognizable</a:t>
            </a:r>
          </a:p>
          <a:p>
            <a:pPr marL="0" lvl="1" indent="-228600">
              <a:buFont typeface="Arial" panose="020B0604020202020204" pitchFamily="34" charset="0"/>
              <a:buChar char="•"/>
            </a:pPr>
            <a:r>
              <a:rPr lang="en-US" dirty="0"/>
              <a:t>Valuable as a way to identify products</a:t>
            </a:r>
          </a:p>
          <a:p>
            <a:pPr marL="0" lvl="1" indent="-228600">
              <a:buFont typeface="Arial" panose="020B0604020202020204" pitchFamily="34" charset="0"/>
              <a:buChar char="•"/>
            </a:pPr>
            <a:r>
              <a:rPr lang="en-US" dirty="0"/>
              <a:t>Versatile</a:t>
            </a:r>
          </a:p>
          <a:p>
            <a:pPr marL="0" lvl="1" indent="-228600">
              <a:buFont typeface="Arial" panose="020B0604020202020204" pitchFamily="34" charset="0"/>
              <a:buChar char="•"/>
            </a:pPr>
            <a:r>
              <a:rPr lang="en-US" dirty="0"/>
              <a:t>Abstract logos offer advantages when the full brand name is difficult to use</a:t>
            </a:r>
          </a:p>
          <a:p>
            <a:pPr marL="0" lvl="1" indent="-228600">
              <a:buFont typeface="Arial" panose="020B0604020202020204" pitchFamily="34" charset="0"/>
              <a:buChar char="•"/>
            </a:pPr>
            <a:r>
              <a:rPr lang="en-US" dirty="0"/>
              <a:t>Unlike brand names, logos can be easily adapted over time</a:t>
            </a:r>
          </a:p>
          <a:p>
            <a:pPr marL="0" lvl="2" indent="-228600">
              <a:buFont typeface="Arial" panose="020B0604020202020204" pitchFamily="34" charset="0"/>
              <a:buChar char="•"/>
            </a:pPr>
            <a:r>
              <a:rPr lang="en-US" dirty="0"/>
              <a:t>For a more contemporary look</a:t>
            </a:r>
          </a:p>
          <a:p>
            <a:endParaRPr lang="en-IN" dirty="0"/>
          </a:p>
          <a:p>
            <a:r>
              <a:rPr lang="en-IN" dirty="0"/>
              <a:t>Talk about brand elements as well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08429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dirty="0"/>
              <a:t>Benefits:</a:t>
            </a:r>
          </a:p>
          <a:p>
            <a:pPr marL="171450" lvl="0" indent="-171450" algn="l" rtl="0">
              <a:spcBef>
                <a:spcPts val="0"/>
              </a:spcBef>
              <a:spcAft>
                <a:spcPts val="0"/>
              </a:spcAft>
              <a:buClr>
                <a:schemeClr val="dk1"/>
              </a:buClr>
              <a:buSzPts val="1200"/>
              <a:buFont typeface="Arial" panose="020B0604020202020204" pitchFamily="34" charset="0"/>
              <a:buChar char="•"/>
            </a:pPr>
            <a:r>
              <a:rPr lang="en-US" dirty="0"/>
              <a:t>Tend to be attention getting and quite useful for creating brand awareness.</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Help brands break through marketplace clutter as well as help communicate a key product benefit.</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The human element of brand characters can enhance likeability and help create perceptions of the brand as fun and interesting.</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A consumer may more easily form a relationship with a brand when the brand literally has a human or other character presence.</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Brand characters do not typically have direct product meaning, therefore they can be transferred relatively easily across product categories.</a:t>
            </a:r>
          </a:p>
          <a:p>
            <a:pPr marL="0" lvl="0" indent="0" algn="l" rtl="0">
              <a:spcBef>
                <a:spcPts val="360"/>
              </a:spcBef>
              <a:spcAft>
                <a:spcPts val="0"/>
              </a:spcAft>
              <a:buNone/>
            </a:pPr>
            <a:endParaRPr lang="en-US" dirty="0"/>
          </a:p>
          <a:p>
            <a:pPr marL="0" lvl="0" indent="0" algn="l" rtl="0">
              <a:spcBef>
                <a:spcPts val="360"/>
              </a:spcBef>
              <a:spcAft>
                <a:spcPts val="0"/>
              </a:spcAft>
              <a:buClr>
                <a:schemeClr val="dk1"/>
              </a:buClr>
              <a:buSzPts val="1200"/>
              <a:buFont typeface="Arial"/>
              <a:buNone/>
            </a:pPr>
            <a:r>
              <a:rPr lang="en-US" dirty="0"/>
              <a:t>Cautions:</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Can be so attention getting and well liked that they dominate other brand elements and actually dampen brand awareness.</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Must be updated over time so that their image and personality remain relevant to the target market.</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64595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Starkist’s</a:t>
            </a:r>
            <a:r>
              <a:rPr lang="en-US" dirty="0"/>
              <a:t> </a:t>
            </a:r>
            <a:r>
              <a:rPr lang="en-US" dirty="0" err="1"/>
              <a:t>charlile</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4291246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90000"/>
              </a:lnSpc>
              <a:spcBef>
                <a:spcPts val="0"/>
              </a:spcBef>
              <a:spcAft>
                <a:spcPts val="0"/>
              </a:spcAft>
              <a:buClr>
                <a:schemeClr val="dk1"/>
              </a:buClr>
              <a:buSzPts val="1200"/>
              <a:buFont typeface="Arial"/>
              <a:buNone/>
            </a:pPr>
            <a:r>
              <a:rPr lang="en-US" dirty="0"/>
              <a:t>Benefits:</a:t>
            </a:r>
          </a:p>
          <a:p>
            <a:pPr marL="171450" lvl="0" indent="-171450" algn="l" rtl="0">
              <a:lnSpc>
                <a:spcPct val="90000"/>
              </a:lnSpc>
              <a:spcBef>
                <a:spcPts val="360"/>
              </a:spcBef>
              <a:spcAft>
                <a:spcPts val="0"/>
              </a:spcAft>
              <a:buClr>
                <a:schemeClr val="dk1"/>
              </a:buClr>
              <a:buSzPts val="1200"/>
              <a:buFont typeface="Arial" panose="020B0604020202020204" pitchFamily="34" charset="0"/>
              <a:buChar char="•"/>
            </a:pPr>
            <a:r>
              <a:rPr lang="en-US" dirty="0"/>
              <a:t>Help build brand awareness by making strong links between the brand and the corresponding product category.</a:t>
            </a:r>
          </a:p>
          <a:p>
            <a:pPr marL="171450" lvl="0" indent="-171450" algn="l" rtl="0">
              <a:lnSpc>
                <a:spcPct val="90000"/>
              </a:lnSpc>
              <a:spcBef>
                <a:spcPts val="360"/>
              </a:spcBef>
              <a:spcAft>
                <a:spcPts val="0"/>
              </a:spcAft>
              <a:buClr>
                <a:schemeClr val="dk1"/>
              </a:buClr>
              <a:buSzPts val="1200"/>
              <a:buFont typeface="Arial" panose="020B0604020202020204" pitchFamily="34" charset="0"/>
              <a:buChar char="•"/>
            </a:pPr>
            <a:r>
              <a:rPr lang="en-US" dirty="0"/>
              <a:t>May serve as tag lines to summarize the descriptive or persuasive information conveyed in the ads.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13395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Burger King; </a:t>
            </a:r>
          </a:p>
          <a:p>
            <a:r>
              <a:rPr lang="en-US" dirty="0"/>
              <a:t>(3) Nike; </a:t>
            </a:r>
          </a:p>
          <a:p>
            <a:r>
              <a:rPr lang="en-US" dirty="0"/>
              <a:t>(4) Federal Express; </a:t>
            </a:r>
          </a:p>
          <a:p>
            <a:r>
              <a:rPr lang="en-US" dirty="0"/>
              <a:t>(5) Volkswagen;</a:t>
            </a:r>
          </a:p>
          <a:p>
            <a:r>
              <a:rPr lang="en-IN" dirty="0"/>
              <a:t>(6) American Express;</a:t>
            </a:r>
          </a:p>
          <a:p>
            <a:r>
              <a:rPr lang="en-IN" dirty="0"/>
              <a:t> (7) Chevrolet; </a:t>
            </a:r>
          </a:p>
          <a:p>
            <a:r>
              <a:rPr lang="en-IN" dirty="0"/>
              <a:t>(8) </a:t>
            </a:r>
            <a:r>
              <a:rPr lang="en-IN" dirty="0" err="1"/>
              <a:t>L’Oreal</a:t>
            </a:r>
            <a:r>
              <a:rPr lang="en-IN" dirty="0"/>
              <a:t>; </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3326543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(9) B M W; </a:t>
            </a:r>
          </a:p>
          <a:p>
            <a:r>
              <a:rPr lang="en-IN" dirty="0"/>
              <a:t>(10) Hallmark; </a:t>
            </a:r>
          </a:p>
          <a:p>
            <a:r>
              <a:rPr lang="en-IN" dirty="0"/>
              <a:t>(11) Forbes magazine;</a:t>
            </a:r>
          </a:p>
          <a:p>
            <a:endParaRPr lang="en-US" dirty="0"/>
          </a:p>
          <a:p>
            <a:r>
              <a:rPr lang="en-US" dirty="0"/>
              <a:t>(13) Johnson’s Baby Shampoo; </a:t>
            </a:r>
          </a:p>
          <a:p>
            <a:r>
              <a:rPr lang="en-US" dirty="0"/>
              <a:t>(14) M&amp;M’s</a:t>
            </a:r>
          </a:p>
          <a:p>
            <a:r>
              <a:rPr lang="en-US" dirty="0"/>
              <a:t>(17) Microsoft; (20) United Airlines.</a:t>
            </a:r>
            <a:endParaRPr lang="en-IN"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2526379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can think of jingles as extended musical slogans, and in that sense classify them as a brand element. Because of their musical nature, however, jingles are not nearly as transferable as other brand elements. They can communicate brand benefits, but they often convey product meaning in a nondirect and fairly abstract fashion. Thus, the potential associations they might create for the brand are most likely to relate to feelings and personality and other intangibles.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59278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Clr>
                <a:schemeClr val="dk1"/>
              </a:buClr>
              <a:buSzPts val="839"/>
              <a:buFont typeface="Arial"/>
              <a:buNone/>
            </a:pPr>
            <a:r>
              <a:rPr lang="en-US" sz="1200" dirty="0"/>
              <a:t>Benefits: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Structural packaging innovations can create a point of difference that permits a higher margin.</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New packages can also expand a market and capture new market segments.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Packaging changes can have immediate impact on customer shopping </a:t>
            </a:r>
            <a:r>
              <a:rPr lang="en-US" sz="1200" noProof="0" dirty="0"/>
              <a:t>behavior</a:t>
            </a:r>
            <a:r>
              <a:rPr lang="en-US" sz="1200" dirty="0"/>
              <a:t> and sales.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766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Covered chapters 2-3 under developing a brand strategy</a:t>
            </a:r>
          </a:p>
          <a:p>
            <a:r>
              <a:rPr lang="en-US" dirty="0"/>
              <a:t>This week we focus on designing and implementing brand marketing programs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005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252"/>
              </a:spcBef>
              <a:spcAft>
                <a:spcPts val="0"/>
              </a:spcAft>
              <a:buClr>
                <a:schemeClr val="dk1"/>
              </a:buClr>
              <a:buSzPts val="839"/>
              <a:buFont typeface="Arial"/>
              <a:buNone/>
            </a:pPr>
            <a:r>
              <a:rPr lang="en-US" sz="1200" dirty="0"/>
              <a:t>Packaging at the point of purchase:</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Many consumers may first encounter a new brand on the supermarket shelf or in the store; therefore right packaging can create strong appeal on the store shelf and help products stand out from the clutter.</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When few product differences exist in some categories, packaging innovations can provide at least a temporary edge on competition.</a:t>
            </a:r>
            <a:endParaRPr lang="en-US" dirty="0"/>
          </a:p>
          <a:p>
            <a:pPr marL="0" lvl="0" indent="0" algn="l" rtl="0">
              <a:lnSpc>
                <a:spcPct val="80000"/>
              </a:lnSpc>
              <a:spcBef>
                <a:spcPts val="252"/>
              </a:spcBef>
              <a:spcAft>
                <a:spcPts val="0"/>
              </a:spcAft>
              <a:buClr>
                <a:schemeClr val="dk1"/>
              </a:buClr>
              <a:buSzPts val="840"/>
              <a:buFont typeface="Arial"/>
              <a:buNone/>
            </a:pPr>
            <a:endParaRPr lang="en-US" sz="1200" dirty="0"/>
          </a:p>
          <a:p>
            <a:pPr marL="0" lvl="0" indent="0" algn="l" rtl="0">
              <a:lnSpc>
                <a:spcPct val="80000"/>
              </a:lnSpc>
              <a:spcBef>
                <a:spcPts val="252"/>
              </a:spcBef>
              <a:spcAft>
                <a:spcPts val="0"/>
              </a:spcAft>
              <a:buClr>
                <a:schemeClr val="dk1"/>
              </a:buClr>
              <a:buSzPts val="839"/>
              <a:buFont typeface="Arial"/>
              <a:buNone/>
            </a:pPr>
            <a:r>
              <a:rPr lang="en-US" sz="1200" dirty="0"/>
              <a:t>Packaging innovations: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Can both lower costs and/or improve demand</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Manufacturers can redesign packages and employ more recyclable materials to lower the use of paper and plastic.</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In mature markets, package innovations can provide a short-term sales boost.</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820175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252"/>
              </a:spcBef>
              <a:spcAft>
                <a:spcPts val="0"/>
              </a:spcAft>
              <a:buClr>
                <a:schemeClr val="dk1"/>
              </a:buClr>
              <a:buSzPts val="839"/>
              <a:buFont typeface="Arial"/>
              <a:buNone/>
            </a:pPr>
            <a:r>
              <a:rPr lang="en-US" sz="1200" dirty="0"/>
              <a:t>Package designing:</a:t>
            </a:r>
            <a:endParaRPr lang="en-US" dirty="0"/>
          </a:p>
          <a:p>
            <a:pPr marL="171450" lvl="0" indent="-171450" algn="l" rtl="0">
              <a:lnSpc>
                <a:spcPct val="80000"/>
              </a:lnSpc>
              <a:spcBef>
                <a:spcPts val="252"/>
              </a:spcBef>
              <a:spcAft>
                <a:spcPts val="0"/>
              </a:spcAft>
              <a:buClr>
                <a:schemeClr val="dk1"/>
              </a:buClr>
              <a:buSzPts val="839"/>
              <a:buFont typeface="Arial"/>
              <a:buChar char="•"/>
            </a:pPr>
            <a:r>
              <a:rPr lang="en-US" sz="1200" dirty="0"/>
              <a:t>Integral part of product development and launch.</a:t>
            </a:r>
            <a:endParaRPr lang="en-US" dirty="0"/>
          </a:p>
          <a:p>
            <a:pPr marL="171450" lvl="0" indent="-171450" algn="l" rtl="0">
              <a:lnSpc>
                <a:spcPct val="80000"/>
              </a:lnSpc>
              <a:spcBef>
                <a:spcPts val="252"/>
              </a:spcBef>
              <a:spcAft>
                <a:spcPts val="0"/>
              </a:spcAft>
              <a:buClr>
                <a:schemeClr val="dk1"/>
              </a:buClr>
              <a:buSzPts val="839"/>
              <a:buFont typeface="Arial"/>
              <a:buChar char="•"/>
            </a:pPr>
            <a:r>
              <a:rPr lang="en-US" sz="1200" dirty="0"/>
              <a:t>Specialized package designers bring artistic techniques and scientific skills to package design in an attempt to meet the marketing objectives for a brand.</a:t>
            </a:r>
            <a:endParaRPr lang="en-US" dirty="0"/>
          </a:p>
          <a:p>
            <a:pPr marL="171450" lvl="0" indent="-171450" algn="l" rtl="0">
              <a:lnSpc>
                <a:spcPct val="80000"/>
              </a:lnSpc>
              <a:spcBef>
                <a:spcPts val="252"/>
              </a:spcBef>
              <a:spcAft>
                <a:spcPts val="0"/>
              </a:spcAft>
              <a:buClr>
                <a:schemeClr val="dk1"/>
              </a:buClr>
              <a:buSzPts val="839"/>
              <a:buFont typeface="Arial"/>
              <a:buChar char="•"/>
            </a:pPr>
            <a:r>
              <a:rPr lang="en-US" sz="1200" dirty="0"/>
              <a:t>Packaging color affect consumers’ perceptions of the product itself.</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47148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252"/>
              </a:spcBef>
              <a:spcAft>
                <a:spcPts val="0"/>
              </a:spcAft>
              <a:buClr>
                <a:schemeClr val="dk1"/>
              </a:buClr>
              <a:buSzPts val="839"/>
              <a:buFont typeface="Arial"/>
              <a:buNone/>
            </a:pPr>
            <a:r>
              <a:rPr lang="en-US" sz="839" dirty="0"/>
              <a:t>Packaging changes: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Firms change their packaging:</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To</a:t>
            </a:r>
            <a:r>
              <a:rPr lang="en-US" sz="839" i="1" dirty="0"/>
              <a:t> </a:t>
            </a:r>
            <a:r>
              <a:rPr lang="en-US" sz="839" dirty="0"/>
              <a:t>signal a higher price, or to more effectively sell products through new or shifting distribution channels.</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When a significant product line expansion would benefit from a common look.</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To accompany a new product innovation to signal changes to consumers.</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When the old package looks outdated.</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08648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39" dirty="0"/>
              <a:t>Meaningful brand names that are visually represented through logos are easier to remember with than without such reinforcement. The </a:t>
            </a:r>
            <a:r>
              <a:rPr lang="en-US" dirty="0"/>
              <a:t>cohesiveness of the brand identity depends on the extent to which the brand elements are consistent. Ideally, marketers choose each element to support the others and all can be easily incorporated into other aspects of the brand and the marketing program.</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2327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do identify a brand? By?</a:t>
            </a:r>
          </a:p>
          <a:p>
            <a:r>
              <a:rPr lang="en-US" dirty="0"/>
              <a:t>Trademarkable devices that serve to identify and differentiate the brand</a:t>
            </a:r>
          </a:p>
          <a:p>
            <a:r>
              <a:rPr lang="en-US" dirty="0"/>
              <a:t>e.g., Brand names, URLs, logos, symbols, spokespeople, slogans, jingles, packages, and signage. </a:t>
            </a:r>
          </a:p>
          <a:p>
            <a:r>
              <a:rPr lang="en-US" dirty="0"/>
              <a:t>Brand elements should be chosen so that we can </a:t>
            </a:r>
          </a:p>
          <a:p>
            <a:pPr marL="171450" indent="-171450">
              <a:buFont typeface="Arial" panose="020B0604020202020204" pitchFamily="34" charset="0"/>
              <a:buChar char="•"/>
            </a:pPr>
            <a:r>
              <a:rPr lang="en-US" dirty="0"/>
              <a:t>Increase brand awareness</a:t>
            </a:r>
          </a:p>
          <a:p>
            <a:pPr marL="171450" indent="-171450">
              <a:buFont typeface="Arial" panose="020B0604020202020204" pitchFamily="34" charset="0"/>
              <a:buChar char="•"/>
            </a:pPr>
            <a:r>
              <a:rPr lang="en-US" dirty="0"/>
              <a:t>Facilitate the formation of strong, favorable and unique brand associations </a:t>
            </a:r>
          </a:p>
          <a:p>
            <a:pPr marL="171450" indent="-171450">
              <a:buFont typeface="Arial" panose="020B0604020202020204" pitchFamily="34" charset="0"/>
              <a:buChar char="•"/>
            </a:pPr>
            <a:r>
              <a:rPr lang="en-US" dirty="0"/>
              <a:t>Elicit positive brand judgments and feelings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709124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In general, there are six criteria for brand elements:</a:t>
            </a:r>
          </a:p>
          <a:p>
            <a:pPr marL="228600" lvl="0" indent="-228600" algn="l" rtl="0">
              <a:spcBef>
                <a:spcPts val="0"/>
              </a:spcBef>
              <a:spcAft>
                <a:spcPts val="0"/>
              </a:spcAft>
              <a:buFont typeface="+mj-lt"/>
              <a:buAutoNum type="arabicPeriod"/>
            </a:pPr>
            <a:r>
              <a:rPr lang="en-US" dirty="0"/>
              <a:t>Memorability: recognized, recalled</a:t>
            </a:r>
          </a:p>
          <a:p>
            <a:pPr marL="228600" lvl="0" indent="-228600" algn="l" rtl="0">
              <a:spcBef>
                <a:spcPts val="0"/>
              </a:spcBef>
              <a:spcAft>
                <a:spcPts val="0"/>
              </a:spcAft>
              <a:buFont typeface="+mj-lt"/>
              <a:buAutoNum type="arabicPeriod"/>
            </a:pPr>
            <a:r>
              <a:rPr lang="en-US" dirty="0"/>
              <a:t>Meaningfulness: descriptive, persuasive</a:t>
            </a:r>
          </a:p>
          <a:p>
            <a:pPr marL="685800" lvl="1" indent="-228600" algn="l" rtl="0">
              <a:spcBef>
                <a:spcPts val="0"/>
              </a:spcBef>
              <a:spcAft>
                <a:spcPts val="0"/>
              </a:spcAft>
              <a:buFont typeface="+mj-lt"/>
              <a:buAutoNum type="arabicPeriod"/>
            </a:pPr>
            <a:r>
              <a:rPr lang="en-US" dirty="0"/>
              <a:t>General info about the function of the product or service. Related to brand awareness and salience</a:t>
            </a:r>
          </a:p>
          <a:p>
            <a:pPr marL="685800" lvl="1" indent="-228600" algn="l" rtl="0">
              <a:spcBef>
                <a:spcPts val="0"/>
              </a:spcBef>
              <a:spcAft>
                <a:spcPts val="0"/>
              </a:spcAft>
              <a:buFont typeface="+mj-lt"/>
              <a:buAutoNum type="arabicPeriod"/>
            </a:pPr>
            <a:r>
              <a:rPr lang="en-US" dirty="0"/>
              <a:t>Specific info about particular attributes and benefits of the brand: related to brand image and positioning. </a:t>
            </a:r>
          </a:p>
          <a:p>
            <a:pPr marL="228600" lvl="0" indent="-228600" algn="l" rtl="0">
              <a:spcBef>
                <a:spcPts val="0"/>
              </a:spcBef>
              <a:spcAft>
                <a:spcPts val="0"/>
              </a:spcAft>
              <a:buFont typeface="+mj-lt"/>
              <a:buAutoNum type="arabicPeriod"/>
            </a:pPr>
            <a:r>
              <a:rPr lang="en-US" dirty="0"/>
              <a:t>Likeability: Fun and interesting </a:t>
            </a:r>
          </a:p>
          <a:p>
            <a:pPr marL="228600" lvl="0" indent="-228600" algn="l" rtl="0">
              <a:spcBef>
                <a:spcPts val="0"/>
              </a:spcBef>
              <a:spcAft>
                <a:spcPts val="0"/>
              </a:spcAft>
              <a:buFont typeface="+mj-lt"/>
              <a:buAutoNum type="arabicPeriod"/>
            </a:pPr>
            <a:r>
              <a:rPr lang="en-US" dirty="0"/>
              <a:t>Transferability: </a:t>
            </a:r>
          </a:p>
          <a:p>
            <a:pPr marL="685800" lvl="1" indent="-228600" algn="l" rtl="0">
              <a:spcBef>
                <a:spcPts val="0"/>
              </a:spcBef>
              <a:spcAft>
                <a:spcPts val="0"/>
              </a:spcAft>
              <a:buFont typeface="+mj-lt"/>
              <a:buAutoNum type="arabicPeriod"/>
            </a:pPr>
            <a:r>
              <a:rPr lang="en-US" dirty="0"/>
              <a:t>Within and across product categories: how useful is the brand elements for lien or category extension? (e.g., Amazon vs. Books “R” Us)</a:t>
            </a:r>
          </a:p>
          <a:p>
            <a:pPr marL="685800" lvl="1" indent="-228600" algn="l" rtl="0">
              <a:spcBef>
                <a:spcPts val="0"/>
              </a:spcBef>
              <a:spcAft>
                <a:spcPts val="0"/>
              </a:spcAft>
              <a:buFont typeface="+mj-lt"/>
              <a:buAutoNum type="arabicPeriod"/>
            </a:pPr>
            <a:r>
              <a:rPr lang="en-US" dirty="0"/>
              <a:t>across geographic boundaries and cultures: How well is it translated to other cultures? It depends largely on language as well. (e.g., nonmeaningful, synthetic names Exxon) https://thelanguagenerds.com/2019/product-names-that-mean-something-unfortunate-in-other-languages/</a:t>
            </a:r>
          </a:p>
          <a:p>
            <a:pPr marL="228600" lvl="0" indent="-228600" algn="l" rtl="0">
              <a:spcBef>
                <a:spcPts val="0"/>
              </a:spcBef>
              <a:spcAft>
                <a:spcPts val="0"/>
              </a:spcAft>
              <a:buFont typeface="+mj-lt"/>
              <a:buAutoNum type="arabicPeriod"/>
            </a:pPr>
            <a:r>
              <a:rPr lang="en-US" dirty="0"/>
              <a:t>Adaptability: Flexible, Updatable</a:t>
            </a:r>
          </a:p>
          <a:p>
            <a:pPr marL="228600" lvl="0" indent="-228600" algn="l" rtl="0">
              <a:spcBef>
                <a:spcPts val="0"/>
              </a:spcBef>
              <a:spcAft>
                <a:spcPts val="0"/>
              </a:spcAft>
              <a:buFont typeface="+mj-lt"/>
              <a:buAutoNum type="arabicPeriod"/>
            </a:pPr>
            <a:r>
              <a:rPr lang="en-US" dirty="0"/>
              <a:t>Protectability: Legally, competitively</a:t>
            </a:r>
          </a:p>
          <a:p>
            <a:pPr marL="0" lvl="0" indent="0" algn="l" rtl="0">
              <a:spcBef>
                <a:spcPts val="0"/>
              </a:spcBef>
              <a:spcAft>
                <a:spcPts val="0"/>
              </a:spcAft>
              <a:buFont typeface="+mj-lt"/>
              <a:buNone/>
            </a:pPr>
            <a:endParaRPr lang="en-US" dirty="0"/>
          </a:p>
          <a:p>
            <a:pPr marL="0" lvl="0" indent="0" algn="l" rtl="0">
              <a:spcBef>
                <a:spcPts val="0"/>
              </a:spcBef>
              <a:spcAft>
                <a:spcPts val="0"/>
              </a:spcAft>
              <a:buFont typeface="+mj-lt"/>
              <a:buNone/>
            </a:pPr>
            <a:r>
              <a:rPr lang="en-US" dirty="0"/>
              <a:t>The first three criteria—memorability, meaningfulness, and likability—are the marketer’s</a:t>
            </a:r>
          </a:p>
          <a:p>
            <a:pPr marL="0" lvl="0" indent="0" algn="l" rtl="0">
              <a:spcBef>
                <a:spcPts val="0"/>
              </a:spcBef>
              <a:spcAft>
                <a:spcPts val="0"/>
              </a:spcAft>
              <a:buFont typeface="+mj-lt"/>
              <a:buNone/>
            </a:pPr>
            <a:r>
              <a:rPr lang="en-US" dirty="0"/>
              <a:t>offensive strategy and build brand equity. The latter three, however, play a defensive role for</a:t>
            </a:r>
          </a:p>
          <a:p>
            <a:pPr marL="0" lvl="0" indent="0" algn="l" rtl="0">
              <a:spcBef>
                <a:spcPts val="0"/>
              </a:spcBef>
              <a:spcAft>
                <a:spcPts val="0"/>
              </a:spcAft>
              <a:buFont typeface="+mj-lt"/>
              <a:buNone/>
            </a:pPr>
            <a:r>
              <a:rPr lang="en-US" dirty="0"/>
              <a:t>leveraging and maintaining brand equity in the face of different opportunities and constraints. Details of each is offered on the following slide.</a:t>
            </a:r>
          </a:p>
          <a:p>
            <a:pPr marL="0" lvl="0" indent="0" algn="l" rtl="0">
              <a:spcBef>
                <a:spcPts val="0"/>
              </a:spcBef>
              <a:spcAft>
                <a:spcPts val="0"/>
              </a:spcAft>
              <a:buFont typeface="+mj-lt"/>
              <a:buNone/>
            </a:pP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3734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a:t>Unfortunately, it is difficult to choose a brand name—or any brand element, for that matter—that satisfies all these criteria. The more meaningful the brand name, for example, the more difficult it may be to transfer it to new product categories or translate it to other cultures. This is one reason why it’s preferable to have multiple brand elements.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u="none"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9514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u="none" dirty="0"/>
              <a:t>Naming guidelines:</a:t>
            </a:r>
          </a:p>
          <a:p>
            <a:pPr marL="171450" marR="0" lvl="0" indent="-171450" algn="l" defTabSz="914400" rtl="0" eaLnBrk="1" fontAlgn="auto" latinLnBrk="0" hangingPunct="1">
              <a:lnSpc>
                <a:spcPct val="100000"/>
              </a:lnSpc>
              <a:spcBef>
                <a:spcPts val="360"/>
              </a:spcBef>
              <a:spcAft>
                <a:spcPts val="0"/>
              </a:spcAft>
              <a:buClr>
                <a:schemeClr val="dk1"/>
              </a:buClr>
              <a:buSzPts val="1200"/>
              <a:buFont typeface="Arial"/>
              <a:buChar char="•"/>
              <a:tabLst/>
              <a:defRPr/>
            </a:pPr>
            <a:r>
              <a:rPr lang="en-US" dirty="0"/>
              <a:t>Simplicity and ease of pronunciation and spelling: </a:t>
            </a:r>
            <a:r>
              <a:rPr lang="en-IN" dirty="0"/>
              <a:t>Consumers will try to avoid embarrassment </a:t>
            </a:r>
            <a:endParaRPr lang="en-US" dirty="0"/>
          </a:p>
          <a:p>
            <a:pPr marL="171450" lvl="0" indent="-171450" algn="l" rtl="0">
              <a:spcBef>
                <a:spcPts val="360"/>
              </a:spcBef>
              <a:spcAft>
                <a:spcPts val="0"/>
              </a:spcAft>
              <a:buClr>
                <a:schemeClr val="dk1"/>
              </a:buClr>
              <a:buSzPts val="1200"/>
              <a:buFont typeface="Arial"/>
              <a:buChar char="•"/>
            </a:pPr>
            <a:r>
              <a:rPr lang="en-US" dirty="0"/>
              <a:t>Familiarity and meaningfulness</a:t>
            </a:r>
          </a:p>
          <a:p>
            <a:pPr marL="171450" lvl="0" indent="-171450" algn="l" rtl="0">
              <a:spcBef>
                <a:spcPts val="360"/>
              </a:spcBef>
              <a:spcAft>
                <a:spcPts val="0"/>
              </a:spcAft>
              <a:buClr>
                <a:schemeClr val="dk1"/>
              </a:buClr>
              <a:buSzPts val="1200"/>
              <a:buFont typeface="Arial"/>
              <a:buChar char="•"/>
            </a:pPr>
            <a:r>
              <a:rPr lang="en-US" dirty="0"/>
              <a:t>Differentiated, distinctive, and unique</a:t>
            </a:r>
          </a:p>
          <a:p>
            <a:pPr marL="171450" lvl="0" indent="-171450" algn="l" rtl="0">
              <a:spcBef>
                <a:spcPts val="360"/>
              </a:spcBef>
              <a:spcAft>
                <a:spcPts val="0"/>
              </a:spcAft>
              <a:buClr>
                <a:schemeClr val="dk1"/>
              </a:buClr>
              <a:buSzPts val="1200"/>
              <a:buFont typeface="Arial"/>
              <a:buChar char="•"/>
            </a:pPr>
            <a:r>
              <a:rPr lang="en-US" dirty="0"/>
              <a:t>Brand associations:</a:t>
            </a:r>
          </a:p>
          <a:p>
            <a:pPr marL="628650" lvl="1" indent="-171450" algn="l" rtl="0">
              <a:spcBef>
                <a:spcPts val="360"/>
              </a:spcBef>
              <a:spcAft>
                <a:spcPts val="0"/>
              </a:spcAft>
              <a:buClr>
                <a:schemeClr val="dk1"/>
              </a:buClr>
              <a:buSzPts val="1200"/>
              <a:buFont typeface="Arial"/>
              <a:buChar char="•"/>
            </a:pPr>
            <a:r>
              <a:rPr lang="en-US" b="0" dirty="0"/>
              <a:t>Morpheme: Smallest linguistic unit having meaning</a:t>
            </a:r>
          </a:p>
          <a:p>
            <a:pPr marL="628650" lvl="1" indent="-171450" algn="l" rtl="0">
              <a:spcBef>
                <a:spcPts val="360"/>
              </a:spcBef>
              <a:spcAft>
                <a:spcPts val="0"/>
              </a:spcAft>
              <a:buClr>
                <a:schemeClr val="dk1"/>
              </a:buClr>
              <a:buSzPts val="1200"/>
              <a:buFont typeface="Arial"/>
              <a:buChar char="•"/>
            </a:pPr>
            <a:r>
              <a:rPr lang="en-US" b="0" dirty="0"/>
              <a:t>Plosives: The letters b, c, d, g, k, p, and t</a:t>
            </a:r>
          </a:p>
          <a:p>
            <a:pPr marL="628650" lvl="1" indent="-171450" algn="l" rtl="0">
              <a:spcBef>
                <a:spcPts val="360"/>
              </a:spcBef>
              <a:spcAft>
                <a:spcPts val="0"/>
              </a:spcAft>
              <a:buClr>
                <a:schemeClr val="dk1"/>
              </a:buClr>
              <a:buSzPts val="1200"/>
              <a:buFont typeface="Arial"/>
              <a:buChar char="•"/>
            </a:pPr>
            <a:r>
              <a:rPr lang="en-US" b="0" dirty="0"/>
              <a:t>Sibilants: Sounds like s and soft c</a:t>
            </a:r>
          </a:p>
          <a:p>
            <a:endParaRPr lang="en-IN" dirty="0"/>
          </a:p>
          <a:p>
            <a:endParaRPr lang="en-IN" dirty="0"/>
          </a:p>
          <a:p>
            <a:r>
              <a:rPr lang="en-IN" dirty="0"/>
              <a:t>Marketers can shorten Chevy, Bud, Coke.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46338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2200303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Unintentional double meaning </a:t>
            </a:r>
          </a:p>
          <a:p>
            <a:r>
              <a:rPr lang="en-US" dirty="0"/>
              <a:t>Unpronounceable, already in use, too close to an existing name </a:t>
            </a:r>
          </a:p>
          <a:p>
            <a:r>
              <a:rPr lang="en-US" dirty="0"/>
              <a:t>Previous legal complications </a:t>
            </a:r>
          </a:p>
          <a:p>
            <a:r>
              <a:rPr lang="en-US" dirty="0"/>
              <a:t>represents an obvious contradiction of the positioning. </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4126360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86508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609600" y="1934056"/>
            <a:ext cx="10972800" cy="4149378"/>
          </a:xfrm>
        </p:spPr>
        <p:txBody>
          <a:bodyPr lIns="0" tIns="0" rIns="0" b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9/25/2022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88829441"/>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8340611"/>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3632201"/>
            <a:ext cx="109728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543407374"/>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techcrunch.com/2019/09/25/bodega-once-dubbed-americas-most-hated-startup-has-quietly-raised-millions/" TargetMode="External"/><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hyperlink" Target="https://logos-marques.com/rolex-logo/" TargetMode="External"/><Relationship Id="rId3" Type="http://schemas.openxmlformats.org/officeDocument/2006/relationships/image" Target="../media/image29.jpg"/><Relationship Id="rId7" Type="http://schemas.openxmlformats.org/officeDocument/2006/relationships/image" Target="../media/image31.png"/><Relationship Id="rId12" Type="http://schemas.openxmlformats.org/officeDocument/2006/relationships/hyperlink" Target="https://creativecommons.org/licenses/by-nc-sa/3.0/"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www.flickr.com/photos/nestle/9835700665" TargetMode="External"/><Relationship Id="rId11" Type="http://schemas.openxmlformats.org/officeDocument/2006/relationships/hyperlink" Target="https://creativecommons.org/licenses/by-nc-nd/3.0/" TargetMode="External"/><Relationship Id="rId5" Type="http://schemas.openxmlformats.org/officeDocument/2006/relationships/image" Target="../media/image30.jpg"/><Relationship Id="rId10" Type="http://schemas.openxmlformats.org/officeDocument/2006/relationships/hyperlink" Target="https://blesstheirheartsmom.blogspot.com/2012/04/weekend-plans-easy-peasy-coca-cola-bbq.html" TargetMode="External"/><Relationship Id="rId4" Type="http://schemas.openxmlformats.org/officeDocument/2006/relationships/hyperlink" Target="https://www.flickr.com/photos/downunderphotos/32662209477/" TargetMode="External"/><Relationship Id="rId9" Type="http://schemas.openxmlformats.org/officeDocument/2006/relationships/image" Target="../media/image32.jp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Arm_&amp;_Hammer" TargetMode="External"/><Relationship Id="rId7" Type="http://schemas.openxmlformats.org/officeDocument/2006/relationships/hyperlink" Target="https://creativecommons.org/licenses/by/3.0/" TargetMode="External"/><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localwiki.org/davis/Yolo_County_Red_Cross" TargetMode="External"/><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5.jpe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4.xml"/><Relationship Id="rId7" Type="http://schemas.openxmlformats.org/officeDocument/2006/relationships/hyperlink" Target="https://finance.yahoo.com/news/starkist-admits-fixing-tuna-prices-203413735.html" TargetMode="External"/><Relationship Id="rId2" Type="http://schemas.openxmlformats.org/officeDocument/2006/relationships/slideLayout" Target="../slideLayouts/slideLayout13.xml"/><Relationship Id="rId1" Type="http://schemas.openxmlformats.org/officeDocument/2006/relationships/video" Target="https://www.youtube.com/embed/3HW2aMVJrXM?feature=oembed" TargetMode="External"/><Relationship Id="rId6" Type="http://schemas.openxmlformats.org/officeDocument/2006/relationships/image" Target="../media/image37.jpg"/><Relationship Id="rId5" Type="http://schemas.openxmlformats.org/officeDocument/2006/relationships/hyperlink" Target="http://hero.wikia.com/wiki/Ronald_McDonald" TargetMode="External"/><Relationship Id="rId4" Type="http://schemas.openxmlformats.org/officeDocument/2006/relationships/image" Target="../media/image36.jpe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www.marketing91.com/brand-elements/"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43.jpeg"/><Relationship Id="rId2" Type="http://schemas.openxmlformats.org/officeDocument/2006/relationships/video" Target="https://www.youtube.com/embed/U9cYmqIbPKI?feature=oembed" TargetMode="External"/><Relationship Id="rId1" Type="http://schemas.openxmlformats.org/officeDocument/2006/relationships/video" Target="https://www.youtube.com/embed/-GyES-BNlUY?feature=oembed" TargetMode="Externa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jayce-o.blogspot.com/2014/06/28-deliciously-creative-jam-packaging.html" TargetMode="External"/><Relationship Id="rId2" Type="http://schemas.openxmlformats.org/officeDocument/2006/relationships/image" Target="../media/image46.jpg"/><Relationship Id="rId1" Type="http://schemas.openxmlformats.org/officeDocument/2006/relationships/slideLayout" Target="../slideLayouts/slideLayout13.xml"/><Relationship Id="rId6" Type="http://schemas.openxmlformats.org/officeDocument/2006/relationships/hyperlink" Target="https://creativecommons.org/licenses/by-nc-sa/3.0/" TargetMode="External"/><Relationship Id="rId5" Type="http://schemas.openxmlformats.org/officeDocument/2006/relationships/hyperlink" Target="http://jayce-o.blogspot.com/2017/06/65-best-and-creative-packaging-designs.html" TargetMode="External"/><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3.xml"/><Relationship Id="rId1" Type="http://schemas.openxmlformats.org/officeDocument/2006/relationships/video" Target="https://www.youtube.com/embed/goMsCPQYhlQ?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EA17-29A1-3B33-451F-A52EB08BD576}"/>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kern="1200">
                <a:solidFill>
                  <a:schemeClr val="tx1"/>
                </a:solidFill>
                <a:latin typeface="+mj-lt"/>
                <a:ea typeface="+mj-ea"/>
                <a:cs typeface="+mj-cs"/>
              </a:rPr>
              <a:t>iClicker Question</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B88A77-62C5-A890-B049-44B2A68A145D}"/>
              </a:ext>
            </a:extLst>
          </p:cNvPr>
          <p:cNvSpPr>
            <a:spLocks noGrp="1"/>
          </p:cNvSpPr>
          <p:nvPr>
            <p:ph idx="1"/>
          </p:nvPr>
        </p:nvSpPr>
        <p:spPr>
          <a:xfrm>
            <a:off x="6096000" y="1399032"/>
            <a:ext cx="5501834" cy="4471416"/>
          </a:xfrm>
        </p:spPr>
        <p:txBody>
          <a:bodyPr vert="horz" lIns="91440" tIns="45720" rIns="91440" bIns="45720" rtlCol="0" anchor="ctr">
            <a:normAutofit/>
          </a:bodyPr>
          <a:lstStyle/>
          <a:p>
            <a:pPr marL="0" indent="0">
              <a:buNone/>
            </a:pPr>
            <a:r>
              <a:rPr lang="en-US" sz="2200" dirty="0">
                <a:solidFill>
                  <a:schemeClr val="bg1"/>
                </a:solidFill>
              </a:rPr>
              <a:t>MTV enjoys its success due to its first-move advantage</a:t>
            </a:r>
          </a:p>
          <a:p>
            <a:pPr indent="-228600"/>
            <a:r>
              <a:rPr lang="en-US" sz="2200" dirty="0">
                <a:solidFill>
                  <a:schemeClr val="bg1"/>
                </a:solidFill>
              </a:rPr>
              <a:t>True</a:t>
            </a:r>
          </a:p>
          <a:p>
            <a:pPr indent="-228600"/>
            <a:r>
              <a:rPr lang="en-US" sz="2200" dirty="0">
                <a:solidFill>
                  <a:schemeClr val="bg1"/>
                </a:solidFill>
              </a:rPr>
              <a:t>False</a:t>
            </a:r>
          </a:p>
        </p:txBody>
      </p:sp>
    </p:spTree>
    <p:extLst>
      <p:ext uri="{BB962C8B-B14F-4D97-AF65-F5344CB8AC3E}">
        <p14:creationId xmlns:p14="http://schemas.microsoft.com/office/powerpoint/2010/main" val="7851633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dirty="0">
                <a:solidFill>
                  <a:schemeClr val="tx1"/>
                </a:solidFill>
                <a:latin typeface="+mj-lt"/>
                <a:ea typeface="+mj-ea"/>
                <a:cs typeface="+mj-cs"/>
              </a:rPr>
              <a:t>Options and Tactics for Brand Elements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What would an ideal brand element be like?</a:t>
            </a:r>
          </a:p>
          <a:p>
            <a:pPr lvl="1" indent="-228600"/>
            <a:r>
              <a:rPr lang="en-US" sz="2200" dirty="0"/>
              <a:t>Easily remembered</a:t>
            </a:r>
          </a:p>
          <a:p>
            <a:pPr lvl="1" indent="-228600"/>
            <a:r>
              <a:rPr lang="en-US" sz="2200" dirty="0"/>
              <a:t>Highly suggestive of the product class and benefits</a:t>
            </a:r>
          </a:p>
          <a:p>
            <a:pPr lvl="1" indent="-228600"/>
            <a:r>
              <a:rPr lang="en-US" sz="2200" dirty="0"/>
              <a:t>Inherently fun or interesting </a:t>
            </a:r>
          </a:p>
          <a:p>
            <a:pPr lvl="1" indent="-228600"/>
            <a:r>
              <a:rPr lang="en-US" sz="2200" dirty="0"/>
              <a:t>Rich with creative potential</a:t>
            </a:r>
          </a:p>
          <a:p>
            <a:pPr lvl="1" indent="-228600"/>
            <a:r>
              <a:rPr lang="en-US" sz="2200" dirty="0"/>
              <a:t>Transferable to a wide variety of product and geographic settings</a:t>
            </a:r>
          </a:p>
          <a:p>
            <a:pPr lvl="1" indent="-228600"/>
            <a:r>
              <a:rPr lang="en-US" sz="2200" dirty="0"/>
              <a:t>Enduring in meaning and relevant over time</a:t>
            </a:r>
          </a:p>
          <a:p>
            <a:pPr lvl="1" indent="-228600"/>
            <a:r>
              <a:rPr lang="en-US" sz="2200" dirty="0"/>
              <a:t>Strongly protectable both legally and competitively</a:t>
            </a:r>
          </a:p>
        </p:txBody>
      </p:sp>
    </p:spTree>
    <p:extLst>
      <p:ext uri="{BB962C8B-B14F-4D97-AF65-F5344CB8AC3E}">
        <p14:creationId xmlns:p14="http://schemas.microsoft.com/office/powerpoint/2010/main" val="242367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odega and the problem with disruption">
            <a:extLst>
              <a:ext uri="{FF2B5EF4-FFF2-40B4-BE49-F238E27FC236}">
                <a16:creationId xmlns:a16="http://schemas.microsoft.com/office/drawing/2014/main" id="{1D5FAEA8-4260-DBD1-79BD-F2C2311D57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1"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259B7B-7876-F51A-E5C5-5BEB789B820E}"/>
              </a:ext>
            </a:extLst>
          </p:cNvPr>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Brand Names</a:t>
            </a:r>
          </a:p>
        </p:txBody>
      </p:sp>
      <p:sp>
        <p:nvSpPr>
          <p:cNvPr id="3" name="Content Placeholder 2">
            <a:extLst>
              <a:ext uri="{FF2B5EF4-FFF2-40B4-BE49-F238E27FC236}">
                <a16:creationId xmlns:a16="http://schemas.microsoft.com/office/drawing/2014/main" id="{F5F0FAC6-5C8D-6E76-654E-7D235629CB3B}"/>
              </a:ext>
            </a:extLst>
          </p:cNvPr>
          <p:cNvSpPr>
            <a:spLocks noGrp="1"/>
          </p:cNvSpPr>
          <p:nvPr>
            <p:ph sz="quarter" idx="13"/>
          </p:nvPr>
        </p:nvSpPr>
        <p:spPr>
          <a:xfrm>
            <a:off x="838200" y="2434201"/>
            <a:ext cx="3822189" cy="3742762"/>
          </a:xfrm>
        </p:spPr>
        <p:txBody>
          <a:bodyPr vert="horz" lIns="91440" tIns="45720" rIns="91440" bIns="45720" rtlCol="0">
            <a:normAutofit/>
          </a:bodyPr>
          <a:lstStyle/>
          <a:p>
            <a:pPr indent="-228600"/>
            <a:r>
              <a:rPr lang="en-US" sz="2000" dirty="0"/>
              <a:t>Change can be costly</a:t>
            </a:r>
          </a:p>
          <a:p>
            <a:pPr lvl="1" indent="-228600"/>
            <a:r>
              <a:rPr lang="en-US" sz="2000" dirty="0"/>
              <a:t>5-20 % drop in sales</a:t>
            </a:r>
          </a:p>
          <a:p>
            <a:pPr indent="-228600"/>
            <a:r>
              <a:rPr lang="en-US" sz="2000" dirty="0"/>
              <a:t>Mistakes sometimes are made</a:t>
            </a:r>
          </a:p>
          <a:p>
            <a:pPr lvl="1" indent="-228600"/>
            <a:r>
              <a:rPr lang="en-US" sz="2000" dirty="0">
                <a:hlinkClick r:id="rId3"/>
              </a:rPr>
              <a:t>Bodega</a:t>
            </a:r>
            <a:endParaRPr lang="en-US" sz="2000" dirty="0"/>
          </a:p>
        </p:txBody>
      </p:sp>
    </p:spTree>
    <p:extLst>
      <p:ext uri="{BB962C8B-B14F-4D97-AF65-F5344CB8AC3E}">
        <p14:creationId xmlns:p14="http://schemas.microsoft.com/office/powerpoint/2010/main" val="16114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vert="horz" lIns="91440" tIns="45720" rIns="91440" bIns="45720" rtlCol="0" anchor="ctr">
            <a:normAutofit/>
          </a:bodyPr>
          <a:lstStyle/>
          <a:p>
            <a:pPr>
              <a:lnSpc>
                <a:spcPct val="90000"/>
              </a:lnSpc>
              <a:spcBef>
                <a:spcPct val="0"/>
              </a:spcBef>
            </a:pPr>
            <a:r>
              <a:rPr lang="en-US" sz="4400">
                <a:ea typeface="+mj-ea"/>
                <a:cs typeface="+mj-cs"/>
              </a:rPr>
              <a:t>Brand Names</a:t>
            </a:r>
          </a:p>
        </p:txBody>
      </p:sp>
      <p:sp>
        <p:nvSpPr>
          <p:cNvPr id="3" name="Content Placeholder 2"/>
          <p:cNvSpPr>
            <a:spLocks noGrp="1"/>
          </p:cNvSpPr>
          <p:nvPr>
            <p:ph sz="quarter" idx="13"/>
          </p:nvPr>
        </p:nvSpPr>
        <p:spPr>
          <a:xfrm>
            <a:off x="838200" y="2333297"/>
            <a:ext cx="4619621" cy="3843666"/>
          </a:xfrm>
        </p:spPr>
        <p:txBody>
          <a:bodyPr vert="horz" lIns="91440" tIns="45720" rIns="91440" bIns="45720" rtlCol="0">
            <a:normAutofit/>
          </a:bodyPr>
          <a:lstStyle/>
          <a:p>
            <a:pPr lvl="0" indent="-228600"/>
            <a:r>
              <a:rPr lang="en-US" sz="2000" dirty="0"/>
              <a:t>Selecting a brand name for a new product is an art and a science</a:t>
            </a:r>
          </a:p>
          <a:p>
            <a:pPr lvl="0" indent="-228600"/>
            <a:r>
              <a:rPr lang="en-US" sz="2000" dirty="0"/>
              <a:t>Must be chosen with the six general criteria in mind:</a:t>
            </a:r>
          </a:p>
          <a:p>
            <a:pPr lvl="1" indent="-228600"/>
            <a:r>
              <a:rPr lang="en-US" sz="2000" dirty="0"/>
              <a:t>Memorability</a:t>
            </a:r>
          </a:p>
          <a:p>
            <a:pPr lvl="1" indent="-228600"/>
            <a:r>
              <a:rPr lang="en-US" sz="2000" dirty="0"/>
              <a:t>Meaningfulness</a:t>
            </a:r>
          </a:p>
          <a:p>
            <a:pPr lvl="1" indent="-228600"/>
            <a:r>
              <a:rPr lang="en-US" sz="2000" dirty="0"/>
              <a:t>Likability</a:t>
            </a:r>
          </a:p>
          <a:p>
            <a:pPr lvl="1" indent="-228600"/>
            <a:r>
              <a:rPr lang="en-US" sz="2000" dirty="0"/>
              <a:t>Transferability</a:t>
            </a:r>
          </a:p>
          <a:p>
            <a:pPr lvl="1" indent="-228600"/>
            <a:r>
              <a:rPr lang="en-US" sz="2000" dirty="0"/>
              <a:t>Adaptability</a:t>
            </a:r>
          </a:p>
          <a:p>
            <a:pPr lvl="1" indent="-228600"/>
            <a:r>
              <a:rPr lang="en-US" sz="2000" dirty="0"/>
              <a:t>Protectability</a:t>
            </a:r>
          </a:p>
        </p:txBody>
      </p:sp>
      <p:pic>
        <p:nvPicPr>
          <p:cNvPr id="5" name="Picture 4" descr="Magazine printing process">
            <a:extLst>
              <a:ext uri="{FF2B5EF4-FFF2-40B4-BE49-F238E27FC236}">
                <a16:creationId xmlns:a16="http://schemas.microsoft.com/office/drawing/2014/main" id="{32B32879-F7EF-D049-B930-F021F2DB03BF}"/>
              </a:ext>
            </a:extLst>
          </p:cNvPr>
          <p:cNvPicPr>
            <a:picLocks noChangeAspect="1"/>
          </p:cNvPicPr>
          <p:nvPr/>
        </p:nvPicPr>
        <p:blipFill rotWithShape="1">
          <a:blip r:embed="rId2"/>
          <a:srcRect l="28390" r="1009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8047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53733" y="548464"/>
            <a:ext cx="6798541" cy="1675623"/>
          </a:xfrm>
        </p:spPr>
        <p:txBody>
          <a:bodyPr vert="horz" lIns="91440" tIns="45720" rIns="91440" bIns="45720" rtlCol="0" anchor="b">
            <a:normAutofit/>
          </a:bodyPr>
          <a:lstStyle/>
          <a:p>
            <a:pPr>
              <a:lnSpc>
                <a:spcPct val="90000"/>
              </a:lnSpc>
              <a:spcBef>
                <a:spcPct val="0"/>
              </a:spcBef>
            </a:pPr>
            <a:r>
              <a:rPr lang="en-US" sz="4000">
                <a:ea typeface="+mj-ea"/>
                <a:cs typeface="+mj-cs"/>
              </a:rPr>
              <a:t>Figure 4-3: Brand Name Taxonomy</a:t>
            </a:r>
          </a:p>
        </p:txBody>
      </p:sp>
      <p:pic>
        <p:nvPicPr>
          <p:cNvPr id="15" name="Picture 5" descr="Pen placed on top of a signature line">
            <a:extLst>
              <a:ext uri="{FF2B5EF4-FFF2-40B4-BE49-F238E27FC236}">
                <a16:creationId xmlns:a16="http://schemas.microsoft.com/office/drawing/2014/main" id="{4B91B890-7005-42B6-4ACD-BA855DB5FFF5}"/>
              </a:ext>
            </a:extLst>
          </p:cNvPr>
          <p:cNvPicPr>
            <a:picLocks noChangeAspect="1"/>
          </p:cNvPicPr>
          <p:nvPr/>
        </p:nvPicPr>
        <p:blipFill rotWithShape="1">
          <a:blip r:embed="rId2"/>
          <a:srcRect l="54524" r="4630" b="-1"/>
          <a:stretch/>
        </p:blipFill>
        <p:spPr>
          <a:xfrm>
            <a:off x="1" y="10"/>
            <a:ext cx="4196496" cy="6857990"/>
          </a:xfrm>
          <a:prstGeom prst="rect">
            <a:avLst/>
          </a:prstGeom>
          <a:effectLst/>
        </p:spPr>
      </p:pic>
      <p:sp>
        <p:nvSpPr>
          <p:cNvPr id="4" name="Content Placeholder 3"/>
          <p:cNvSpPr>
            <a:spLocks noGrp="1"/>
          </p:cNvSpPr>
          <p:nvPr>
            <p:ph sz="quarter" idx="13"/>
          </p:nvPr>
        </p:nvSpPr>
        <p:spPr>
          <a:xfrm>
            <a:off x="4553734" y="2409830"/>
            <a:ext cx="6798539" cy="3705217"/>
          </a:xfrm>
        </p:spPr>
        <p:txBody>
          <a:bodyPr vert="horz" lIns="91440" tIns="45720" rIns="91440" bIns="45720" rtlCol="0">
            <a:normAutofit/>
          </a:bodyPr>
          <a:lstStyle/>
          <a:p>
            <a:pPr indent="-228600"/>
            <a:r>
              <a:rPr lang="en-US" sz="2000"/>
              <a:t>Descriptive</a:t>
            </a:r>
          </a:p>
          <a:p>
            <a:pPr lvl="1" indent="-228600"/>
            <a:r>
              <a:rPr lang="en-US" sz="2000"/>
              <a:t>Sleep Inn</a:t>
            </a:r>
          </a:p>
          <a:p>
            <a:pPr indent="-228600"/>
            <a:r>
              <a:rPr lang="en-US" sz="2000"/>
              <a:t>Evocative</a:t>
            </a:r>
          </a:p>
          <a:p>
            <a:pPr lvl="1" indent="-228600"/>
            <a:r>
              <a:rPr lang="en-US" sz="2000"/>
              <a:t>Quicken Loans</a:t>
            </a:r>
          </a:p>
          <a:p>
            <a:pPr indent="-228600"/>
            <a:r>
              <a:rPr lang="en-US" sz="2000"/>
              <a:t>Personality</a:t>
            </a:r>
          </a:p>
          <a:p>
            <a:pPr lvl="1" indent="-228600"/>
            <a:r>
              <a:rPr lang="en-US" sz="2000"/>
              <a:t>Snapple</a:t>
            </a:r>
          </a:p>
          <a:p>
            <a:pPr indent="-228600"/>
            <a:r>
              <a:rPr lang="en-US" sz="2000"/>
              <a:t>Synthetic</a:t>
            </a:r>
          </a:p>
          <a:p>
            <a:pPr lvl="1" indent="-228600"/>
            <a:r>
              <a:rPr lang="en-US" sz="2000"/>
              <a:t>Verizon</a:t>
            </a:r>
          </a:p>
          <a:p>
            <a:pPr indent="-228600"/>
            <a:r>
              <a:rPr lang="en-US" sz="2000"/>
              <a:t>Founder</a:t>
            </a:r>
          </a:p>
          <a:p>
            <a:pPr lvl="1" indent="-228600"/>
            <a:r>
              <a:rPr lang="en-US" sz="2000"/>
              <a:t>Dyson</a:t>
            </a:r>
          </a:p>
        </p:txBody>
      </p:sp>
    </p:spTree>
    <p:extLst>
      <p:ext uri="{BB962C8B-B14F-4D97-AF65-F5344CB8AC3E}">
        <p14:creationId xmlns:p14="http://schemas.microsoft.com/office/powerpoint/2010/main" val="141812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Brand Names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lvl="0" indent="-228600"/>
            <a:r>
              <a:rPr lang="en-US" sz="2200" dirty="0"/>
              <a:t>Brand awareness:</a:t>
            </a:r>
          </a:p>
          <a:p>
            <a:pPr lvl="1" indent="-228600"/>
            <a:r>
              <a:rPr lang="en-US" sz="2200" dirty="0"/>
              <a:t>Simple and easy to pronounce or spell</a:t>
            </a:r>
          </a:p>
          <a:p>
            <a:pPr lvl="1" indent="-228600"/>
            <a:r>
              <a:rPr lang="en-US" sz="2200" dirty="0"/>
              <a:t>Familiar</a:t>
            </a:r>
          </a:p>
          <a:p>
            <a:pPr lvl="1" indent="-228600"/>
            <a:r>
              <a:rPr lang="en-US" sz="2200" dirty="0"/>
              <a:t>Meaningful</a:t>
            </a:r>
          </a:p>
          <a:p>
            <a:pPr lvl="1" indent="-228600"/>
            <a:r>
              <a:rPr lang="en-US" sz="2200" dirty="0"/>
              <a:t>Different, distinctive, and unusual</a:t>
            </a:r>
          </a:p>
          <a:p>
            <a:pPr indent="-228600"/>
            <a:r>
              <a:rPr lang="en-US" sz="2200" dirty="0"/>
              <a:t>Brand associations:</a:t>
            </a:r>
          </a:p>
          <a:p>
            <a:pPr lvl="1" indent="-228600"/>
            <a:r>
              <a:rPr lang="en-US" sz="2200" dirty="0"/>
              <a:t>Implicit and explicit meanings of a name are important</a:t>
            </a:r>
          </a:p>
          <a:p>
            <a:pPr lvl="1" indent="-228600"/>
            <a:r>
              <a:rPr lang="en-US" sz="2200" dirty="0"/>
              <a:t>Too pronounced association can be bad</a:t>
            </a:r>
          </a:p>
        </p:txBody>
      </p:sp>
      <p:sp>
        <p:nvSpPr>
          <p:cNvPr id="4" name="Right Brace 3">
            <a:extLst>
              <a:ext uri="{FF2B5EF4-FFF2-40B4-BE49-F238E27FC236}">
                <a16:creationId xmlns:a16="http://schemas.microsoft.com/office/drawing/2014/main" id="{77FCF0BF-EE0E-004D-4893-C0330FFFBA3B}"/>
              </a:ext>
            </a:extLst>
          </p:cNvPr>
          <p:cNvSpPr/>
          <p:nvPr/>
        </p:nvSpPr>
        <p:spPr>
          <a:xfrm>
            <a:off x="6198669" y="2329314"/>
            <a:ext cx="385011" cy="103874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D331F37-CB57-FA15-9B6C-18253A6FF94F}"/>
              </a:ext>
            </a:extLst>
          </p:cNvPr>
          <p:cNvSpPr txBox="1"/>
          <p:nvPr/>
        </p:nvSpPr>
        <p:spPr>
          <a:xfrm>
            <a:off x="7045693" y="2627697"/>
            <a:ext cx="2059806" cy="375239"/>
          </a:xfrm>
          <a:prstGeom prst="rect">
            <a:avLst/>
          </a:prstGeom>
          <a:noFill/>
        </p:spPr>
        <p:txBody>
          <a:bodyPr wrap="square" rtlCol="0">
            <a:spAutoFit/>
          </a:bodyPr>
          <a:lstStyle/>
          <a:p>
            <a:r>
              <a:rPr lang="en-US" dirty="0"/>
              <a:t>Brand recall</a:t>
            </a:r>
          </a:p>
        </p:txBody>
      </p:sp>
      <p:sp>
        <p:nvSpPr>
          <p:cNvPr id="7" name="TextBox 6">
            <a:extLst>
              <a:ext uri="{FF2B5EF4-FFF2-40B4-BE49-F238E27FC236}">
                <a16:creationId xmlns:a16="http://schemas.microsoft.com/office/drawing/2014/main" id="{D49B6DE3-FB3B-F968-D901-4B1DE9F9B102}"/>
              </a:ext>
            </a:extLst>
          </p:cNvPr>
          <p:cNvSpPr txBox="1"/>
          <p:nvPr/>
        </p:nvSpPr>
        <p:spPr>
          <a:xfrm>
            <a:off x="7045693" y="3429000"/>
            <a:ext cx="2059806" cy="375239"/>
          </a:xfrm>
          <a:prstGeom prst="rect">
            <a:avLst/>
          </a:prstGeom>
          <a:noFill/>
        </p:spPr>
        <p:txBody>
          <a:bodyPr wrap="square" rtlCol="0">
            <a:spAutoFit/>
          </a:bodyPr>
          <a:lstStyle/>
          <a:p>
            <a:r>
              <a:rPr lang="en-US" dirty="0"/>
              <a:t>Brand recognition</a:t>
            </a:r>
          </a:p>
        </p:txBody>
      </p:sp>
      <p:sp>
        <p:nvSpPr>
          <p:cNvPr id="9" name="Right Brace 8">
            <a:extLst>
              <a:ext uri="{FF2B5EF4-FFF2-40B4-BE49-F238E27FC236}">
                <a16:creationId xmlns:a16="http://schemas.microsoft.com/office/drawing/2014/main" id="{C03AB5BD-C57B-8064-8CFC-222694C16222}"/>
              </a:ext>
            </a:extLst>
          </p:cNvPr>
          <p:cNvSpPr/>
          <p:nvPr/>
        </p:nvSpPr>
        <p:spPr>
          <a:xfrm>
            <a:off x="6198669" y="3368061"/>
            <a:ext cx="385011" cy="37523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531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Brand Names</a:t>
            </a:r>
            <a:endParaRPr lang="en-IN" dirty="0"/>
          </a:p>
        </p:txBody>
      </p:sp>
      <p:graphicFrame>
        <p:nvGraphicFramePr>
          <p:cNvPr id="7" name="Content Placeholder 2">
            <a:extLst>
              <a:ext uri="{FF2B5EF4-FFF2-40B4-BE49-F238E27FC236}">
                <a16:creationId xmlns:a16="http://schemas.microsoft.com/office/drawing/2014/main" id="{A8C97C93-6923-F555-5ADA-02A668163AA9}"/>
              </a:ext>
            </a:extLst>
          </p:cNvPr>
          <p:cNvGraphicFramePr>
            <a:graphicFrameLocks noGrp="1"/>
          </p:cNvGraphicFramePr>
          <p:nvPr>
            <p:ph sz="quarter" idx="13"/>
          </p:nvPr>
        </p:nvGraphicFramePr>
        <p:xfrm>
          <a:off x="609600" y="1556327"/>
          <a:ext cx="10972800" cy="4434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09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F1C36BFA-0217-40AE-BFED-D7B3CC17AA2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F5FC685A-2EFA-4E05-9F4F-5738FE55736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DD4C8396-22F2-4D8D-829A-2611110F737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358976B5-BF00-4451-92F0-D66C78F1D2F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3862CBCE-023F-40C5-B0F3-66227FB1576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99BC8ADE-F44E-4678-BFFB-A60CA99923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2D73-3F1B-3272-393F-146B778D8F34}"/>
              </a:ext>
            </a:extLst>
          </p:cNvPr>
          <p:cNvSpPr>
            <a:spLocks noGrp="1"/>
          </p:cNvSpPr>
          <p:nvPr>
            <p:ph type="title"/>
          </p:nvPr>
        </p:nvSpPr>
        <p:spPr/>
        <p:txBody>
          <a:bodyPr/>
          <a:lstStyle/>
          <a:p>
            <a:r>
              <a:rPr lang="en-US" dirty="0"/>
              <a:t>Tradeoffs</a:t>
            </a:r>
          </a:p>
        </p:txBody>
      </p:sp>
      <p:cxnSp>
        <p:nvCxnSpPr>
          <p:cNvPr id="5" name="Straight Arrow Connector 4">
            <a:extLst>
              <a:ext uri="{FF2B5EF4-FFF2-40B4-BE49-F238E27FC236}">
                <a16:creationId xmlns:a16="http://schemas.microsoft.com/office/drawing/2014/main" id="{E0837093-E940-0CE3-B68A-5CE5B4302C3B}"/>
              </a:ext>
            </a:extLst>
          </p:cNvPr>
          <p:cNvCxnSpPr/>
          <p:nvPr/>
        </p:nvCxnSpPr>
        <p:spPr>
          <a:xfrm>
            <a:off x="2137558" y="5248894"/>
            <a:ext cx="50707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6EE97809-64AF-983E-ACEC-E642BD38F226}"/>
              </a:ext>
            </a:extLst>
          </p:cNvPr>
          <p:cNvCxnSpPr>
            <a:cxnSpLocks/>
          </p:cNvCxnSpPr>
          <p:nvPr/>
        </p:nvCxnSpPr>
        <p:spPr>
          <a:xfrm flipV="1">
            <a:off x="2137558" y="1450769"/>
            <a:ext cx="0" cy="3798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2BE0FA5-193A-EB9D-C91C-DBB1C118F07D}"/>
              </a:ext>
            </a:extLst>
          </p:cNvPr>
          <p:cNvSpPr txBox="1"/>
          <p:nvPr/>
        </p:nvSpPr>
        <p:spPr>
          <a:xfrm>
            <a:off x="134754" y="1450769"/>
            <a:ext cx="1848050" cy="646331"/>
          </a:xfrm>
          <a:prstGeom prst="rect">
            <a:avLst/>
          </a:prstGeom>
          <a:noFill/>
        </p:spPr>
        <p:txBody>
          <a:bodyPr wrap="square" rtlCol="0">
            <a:spAutoFit/>
          </a:bodyPr>
          <a:lstStyle/>
          <a:p>
            <a:r>
              <a:rPr lang="en-US" dirty="0"/>
              <a:t>Memorability</a:t>
            </a:r>
          </a:p>
          <a:p>
            <a:r>
              <a:rPr lang="en-US" dirty="0"/>
              <a:t>Meaningfulness</a:t>
            </a:r>
          </a:p>
        </p:txBody>
      </p:sp>
      <p:sp>
        <p:nvSpPr>
          <p:cNvPr id="9" name="TextBox 8">
            <a:extLst>
              <a:ext uri="{FF2B5EF4-FFF2-40B4-BE49-F238E27FC236}">
                <a16:creationId xmlns:a16="http://schemas.microsoft.com/office/drawing/2014/main" id="{44944740-EDF3-E92F-926F-5C8D5320D964}"/>
              </a:ext>
            </a:extLst>
          </p:cNvPr>
          <p:cNvSpPr txBox="1"/>
          <p:nvPr/>
        </p:nvSpPr>
        <p:spPr>
          <a:xfrm>
            <a:off x="6360695" y="5850556"/>
            <a:ext cx="1848050" cy="646331"/>
          </a:xfrm>
          <a:prstGeom prst="rect">
            <a:avLst/>
          </a:prstGeom>
          <a:noFill/>
        </p:spPr>
        <p:txBody>
          <a:bodyPr wrap="square" rtlCol="0">
            <a:spAutoFit/>
          </a:bodyPr>
          <a:lstStyle/>
          <a:p>
            <a:r>
              <a:rPr lang="en-US" dirty="0"/>
              <a:t>Transferability</a:t>
            </a:r>
          </a:p>
          <a:p>
            <a:r>
              <a:rPr lang="en-US" dirty="0"/>
              <a:t>Extendibility</a:t>
            </a:r>
          </a:p>
        </p:txBody>
      </p:sp>
      <p:cxnSp>
        <p:nvCxnSpPr>
          <p:cNvPr id="11" name="Straight Connector 10">
            <a:extLst>
              <a:ext uri="{FF2B5EF4-FFF2-40B4-BE49-F238E27FC236}">
                <a16:creationId xmlns:a16="http://schemas.microsoft.com/office/drawing/2014/main" id="{B33F0E79-FF46-D4F7-0A9E-55F56F5FE35B}"/>
              </a:ext>
            </a:extLst>
          </p:cNvPr>
          <p:cNvCxnSpPr/>
          <p:nvPr/>
        </p:nvCxnSpPr>
        <p:spPr>
          <a:xfrm>
            <a:off x="2637322" y="2213811"/>
            <a:ext cx="3349592" cy="23485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78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4600" kern="1200">
                <a:solidFill>
                  <a:schemeClr val="tx1"/>
                </a:solidFill>
                <a:latin typeface="+mj-lt"/>
                <a:ea typeface="+mj-ea"/>
                <a:cs typeface="+mj-cs"/>
              </a:rPr>
              <a:t>Figure 4-4: Sample Suggestive Brand Names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1500"/>
              <a:t>ColorStay lipsticks</a:t>
            </a:r>
          </a:p>
          <a:p>
            <a:pPr indent="-228600"/>
            <a:r>
              <a:rPr lang="en-US" sz="1500"/>
              <a:t>Head &amp; Shoulders shampoo</a:t>
            </a:r>
          </a:p>
          <a:p>
            <a:pPr indent="-228600"/>
            <a:r>
              <a:rPr lang="en-US" sz="1500"/>
              <a:t>Close-Up toothpaste</a:t>
            </a:r>
          </a:p>
          <a:p>
            <a:pPr indent="-228600"/>
            <a:r>
              <a:rPr lang="en-US" sz="1500"/>
              <a:t>SnackWell reduced fat snacks</a:t>
            </a:r>
          </a:p>
          <a:p>
            <a:pPr indent="-228600"/>
            <a:r>
              <a:rPr lang="en-US" sz="1500"/>
              <a:t>DieHard auto batteries</a:t>
            </a:r>
          </a:p>
          <a:p>
            <a:pPr indent="-228600"/>
            <a:r>
              <a:rPr lang="en-US" sz="1500"/>
              <a:t>Mop &amp; Glo floor wax</a:t>
            </a:r>
          </a:p>
          <a:p>
            <a:pPr indent="-228600"/>
            <a:r>
              <a:rPr lang="en-US" sz="1500"/>
              <a:t>Lean Cuisine low-calorie frozen entrees</a:t>
            </a:r>
          </a:p>
          <a:p>
            <a:pPr indent="-228600"/>
            <a:r>
              <a:rPr lang="en-US" sz="1500"/>
              <a:t>Shake’n Bake chicken seasoning</a:t>
            </a:r>
          </a:p>
          <a:p>
            <a:pPr indent="-228600"/>
            <a:r>
              <a:rPr lang="en-US" sz="1500"/>
              <a:t>Sub-Zero refrigerators and freezers</a:t>
            </a:r>
          </a:p>
          <a:p>
            <a:pPr indent="-228600"/>
            <a:r>
              <a:rPr lang="en-US" sz="1500"/>
              <a:t>Cling-Free static buildup remover</a:t>
            </a:r>
          </a:p>
          <a:p>
            <a:pPr indent="-228600"/>
            <a:r>
              <a:rPr lang="en-US" sz="1500"/>
              <a:t>Facebook social network</a:t>
            </a:r>
          </a:p>
          <a:p>
            <a:pPr indent="-228600"/>
            <a:r>
              <a:rPr lang="en-US" sz="1500"/>
              <a:t>Dropbox cloud storage</a:t>
            </a:r>
          </a:p>
        </p:txBody>
      </p:sp>
    </p:spTree>
    <p:extLst>
      <p:ext uri="{BB962C8B-B14F-4D97-AF65-F5344CB8AC3E}">
        <p14:creationId xmlns:p14="http://schemas.microsoft.com/office/powerpoint/2010/main" val="2569955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dirty="0">
                <a:solidFill>
                  <a:schemeClr val="tx1"/>
                </a:solidFill>
                <a:latin typeface="+mj-lt"/>
                <a:ea typeface="+mj-ea"/>
                <a:cs typeface="+mj-cs"/>
              </a:rPr>
              <a:t>Brand Names - </a:t>
            </a:r>
            <a:r>
              <a:rPr lang="en-US" sz="5400" dirty="0"/>
              <a:t>Naming procedures</a:t>
            </a:r>
            <a:endParaRPr lang="en-US" sz="5400" kern="1200" dirty="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Define objectives</a:t>
            </a:r>
          </a:p>
          <a:p>
            <a:pPr indent="-228600"/>
            <a:r>
              <a:rPr lang="en-US" sz="2200" dirty="0"/>
              <a:t>Generate names</a:t>
            </a:r>
          </a:p>
          <a:p>
            <a:pPr indent="-228600"/>
            <a:r>
              <a:rPr lang="en-US" sz="2200" dirty="0"/>
              <a:t>Screen initial candidates</a:t>
            </a:r>
          </a:p>
          <a:p>
            <a:pPr indent="-228600"/>
            <a:r>
              <a:rPr lang="en-US" sz="2200" dirty="0"/>
              <a:t>Study candidate names</a:t>
            </a:r>
          </a:p>
          <a:p>
            <a:pPr indent="-228600"/>
            <a:r>
              <a:rPr lang="en-US" sz="2200" dirty="0"/>
              <a:t>Research the final candidates</a:t>
            </a:r>
          </a:p>
          <a:p>
            <a:pPr indent="-228600"/>
            <a:r>
              <a:rPr lang="en-US" sz="2200" dirty="0"/>
              <a:t>Select the final name</a:t>
            </a:r>
          </a:p>
        </p:txBody>
      </p:sp>
    </p:spTree>
    <p:extLst>
      <p:ext uri="{BB962C8B-B14F-4D97-AF65-F5344CB8AC3E}">
        <p14:creationId xmlns:p14="http://schemas.microsoft.com/office/powerpoint/2010/main" val="136665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U R Ls (1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U R Ls (uniform resource locators) specify locations of pages on the Web:</a:t>
            </a:r>
          </a:p>
          <a:p>
            <a:pPr lvl="1" indent="-228600"/>
            <a:r>
              <a:rPr lang="en-US" sz="2200" dirty="0"/>
              <a:t>Commonly referred to as domain names</a:t>
            </a:r>
          </a:p>
          <a:p>
            <a:pPr lvl="1" indent="-228600"/>
            <a:r>
              <a:rPr lang="en-US" sz="2200" dirty="0"/>
              <a:t>Owner of a U R L must register and pay for the name</a:t>
            </a:r>
          </a:p>
          <a:p>
            <a:pPr lvl="1" indent="-228600"/>
            <a:r>
              <a:rPr lang="en-US" sz="2200" dirty="0"/>
              <a:t>Protects a brand from unauthorized use in other domain names</a:t>
            </a:r>
          </a:p>
          <a:p>
            <a:pPr lvl="0" indent="-228600"/>
            <a:r>
              <a:rPr lang="en-US" sz="2200" dirty="0"/>
              <a:t>Cybersquatting- Registering, trafficking in, or using a domain name with bad-faith to profit from:</a:t>
            </a:r>
          </a:p>
          <a:p>
            <a:pPr lvl="1" indent="-228600"/>
            <a:r>
              <a:rPr lang="en-US" sz="2200" dirty="0"/>
              <a:t>The goodwill of a trademark belonging to someone else</a:t>
            </a:r>
          </a:p>
        </p:txBody>
      </p:sp>
    </p:spTree>
    <p:extLst>
      <p:ext uri="{BB962C8B-B14F-4D97-AF65-F5344CB8AC3E}">
        <p14:creationId xmlns:p14="http://schemas.microsoft.com/office/powerpoint/2010/main" val="362503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97E7CC9-34CC-0521-F341-CCBA0017F6EB}"/>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sz="4400" kern="1200">
                <a:solidFill>
                  <a:schemeClr val="bg1"/>
                </a:solidFill>
                <a:latin typeface="+mj-lt"/>
                <a:ea typeface="+mj-ea"/>
                <a:cs typeface="+mj-cs"/>
              </a:rPr>
              <a:t>iClicker Question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839D04B-0E80-E2A6-2F6B-7709D5387CC2}"/>
              </a:ext>
            </a:extLst>
          </p:cNvPr>
          <p:cNvSpPr>
            <a:spLocks noGrp="1"/>
          </p:cNvSpPr>
          <p:nvPr>
            <p:ph idx="1"/>
          </p:nvPr>
        </p:nvSpPr>
        <p:spPr>
          <a:xfrm>
            <a:off x="1392667" y="2398957"/>
            <a:ext cx="9406666" cy="3526144"/>
          </a:xfrm>
        </p:spPr>
        <p:txBody>
          <a:bodyPr vert="horz" lIns="91440" tIns="45720" rIns="91440" bIns="45720" rtlCol="0">
            <a:normAutofit/>
          </a:bodyPr>
          <a:lstStyle/>
          <a:p>
            <a:pPr marL="0" indent="0">
              <a:buNone/>
            </a:pPr>
            <a:r>
              <a:rPr lang="en-US" sz="2000" dirty="0">
                <a:solidFill>
                  <a:schemeClr val="bg1"/>
                </a:solidFill>
              </a:rPr>
              <a:t>A </a:t>
            </a:r>
            <a:r>
              <a:rPr lang="en-US" sz="2000" b="0" i="0" dirty="0">
                <a:solidFill>
                  <a:schemeClr val="bg1"/>
                </a:solidFill>
                <a:effectLst/>
              </a:rPr>
              <a:t>pitfall of MTV when going global was that they tried to export the "American culture" with their international channels.</a:t>
            </a:r>
          </a:p>
          <a:p>
            <a:pPr indent="-228600"/>
            <a:r>
              <a:rPr lang="en-US" sz="2000" dirty="0">
                <a:solidFill>
                  <a:schemeClr val="bg1"/>
                </a:solidFill>
              </a:rPr>
              <a:t>True</a:t>
            </a:r>
          </a:p>
          <a:p>
            <a:pPr indent="-228600"/>
            <a:r>
              <a:rPr lang="en-US" sz="2000" dirty="0">
                <a:solidFill>
                  <a:schemeClr val="bg1"/>
                </a:solidFill>
              </a:rPr>
              <a:t>False</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563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U R Ls (2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A company needs to protect their brands from unauthorized use in other domain names:</a:t>
            </a:r>
          </a:p>
          <a:p>
            <a:pPr lvl="1" indent="-228600"/>
            <a:r>
              <a:rPr lang="en-US" sz="2200" dirty="0"/>
              <a:t>Company can:</a:t>
            </a:r>
          </a:p>
          <a:p>
            <a:pPr lvl="2" indent="-228600"/>
            <a:r>
              <a:rPr lang="en-US" sz="2200" dirty="0"/>
              <a:t>Sue current owner of the U R L for copyright infringement</a:t>
            </a:r>
          </a:p>
          <a:p>
            <a:pPr lvl="2" indent="-228600"/>
            <a:r>
              <a:rPr lang="en-US" sz="2200" dirty="0"/>
              <a:t>Buy the name from the current owner</a:t>
            </a:r>
          </a:p>
          <a:p>
            <a:pPr lvl="2" indent="-228600"/>
            <a:r>
              <a:rPr lang="en-US" sz="2200" dirty="0"/>
              <a:t>Register all conceivable variations of its brand as domain names ahead of time</a:t>
            </a:r>
          </a:p>
          <a:p>
            <a:pPr indent="-228600"/>
            <a:r>
              <a:rPr lang="en-US" sz="2200" dirty="0"/>
              <a:t>Cybersquatting or domain squatting:</a:t>
            </a:r>
          </a:p>
          <a:p>
            <a:pPr lvl="1" indent="-228600"/>
            <a:r>
              <a:rPr lang="en-US" sz="2200" dirty="0"/>
              <a:t>Registering, trafficking in, or using a domain name with bad-faith to profit from:</a:t>
            </a:r>
          </a:p>
          <a:p>
            <a:pPr lvl="1" indent="-228600"/>
            <a:r>
              <a:rPr lang="en-US" sz="2200" dirty="0"/>
              <a:t>The goodwill of a trademark belonging to someone else</a:t>
            </a:r>
          </a:p>
        </p:txBody>
      </p:sp>
    </p:spTree>
    <p:extLst>
      <p:ext uri="{BB962C8B-B14F-4D97-AF65-F5344CB8AC3E}">
        <p14:creationId xmlns:p14="http://schemas.microsoft.com/office/powerpoint/2010/main" val="300069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AB13476-CE21-4746-B044-FD491AC84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9328" y="429768"/>
            <a:ext cx="4095072" cy="1642533"/>
          </a:xfrm>
        </p:spPr>
        <p:txBody>
          <a:bodyPr vert="horz" lIns="91440" tIns="45720" rIns="91440" bIns="45720" rtlCol="0" anchor="b">
            <a:normAutofit/>
          </a:bodyPr>
          <a:lstStyle/>
          <a:p>
            <a:pPr>
              <a:lnSpc>
                <a:spcPct val="90000"/>
              </a:lnSpc>
              <a:spcBef>
                <a:spcPct val="0"/>
              </a:spcBef>
            </a:pPr>
            <a:r>
              <a:rPr lang="en-US" sz="4600" kern="1200">
                <a:solidFill>
                  <a:schemeClr val="tx1"/>
                </a:solidFill>
                <a:latin typeface="+mj-lt"/>
                <a:ea typeface="+mj-ea"/>
                <a:cs typeface="+mj-cs"/>
              </a:rPr>
              <a:t>Logos and Symbols (1 of 2)</a:t>
            </a:r>
          </a:p>
        </p:txBody>
      </p:sp>
      <p:sp>
        <p:nvSpPr>
          <p:cNvPr id="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2316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29489" y="2706624"/>
            <a:ext cx="4098951" cy="3386399"/>
          </a:xfrm>
        </p:spPr>
        <p:txBody>
          <a:bodyPr vert="horz" lIns="91440" tIns="45720" rIns="91440" bIns="45720" rtlCol="0">
            <a:normAutofit/>
          </a:bodyPr>
          <a:lstStyle/>
          <a:p>
            <a:pPr lvl="0" indent="-228600"/>
            <a:r>
              <a:rPr lang="en-US" sz="1400" dirty="0"/>
              <a:t>Logos:</a:t>
            </a:r>
          </a:p>
          <a:p>
            <a:pPr lvl="1" indent="-228600"/>
            <a:r>
              <a:rPr lang="en-US" sz="1400" dirty="0"/>
              <a:t>Visual elements play a critical role in building brand equity and brand awareness:</a:t>
            </a:r>
          </a:p>
          <a:p>
            <a:pPr lvl="2" indent="-228600"/>
            <a:r>
              <a:rPr lang="en-US" sz="1400" dirty="0"/>
              <a:t>Indicate origin, ownership, or association</a:t>
            </a:r>
          </a:p>
          <a:p>
            <a:pPr lvl="2" indent="-228600"/>
            <a:r>
              <a:rPr lang="en-US" sz="1400" dirty="0"/>
              <a:t>Range from corporate names or trademarks written in a distinctive form, to abstract designs that may:</a:t>
            </a:r>
          </a:p>
          <a:p>
            <a:pPr lvl="3" indent="-228600"/>
            <a:r>
              <a:rPr lang="en-US" sz="1400" dirty="0"/>
              <a:t>Be completely unrelated to the corporate name or activities</a:t>
            </a:r>
          </a:p>
          <a:p>
            <a:pPr indent="-228600"/>
            <a:r>
              <a:rPr lang="en-US" sz="1400" dirty="0"/>
              <a:t>Symbols:</a:t>
            </a:r>
          </a:p>
          <a:p>
            <a:pPr lvl="1" indent="-228600"/>
            <a:r>
              <a:rPr lang="en-US" sz="1400" dirty="0"/>
              <a:t>Nonword mark logos</a:t>
            </a:r>
          </a:p>
        </p:txBody>
      </p:sp>
      <p:pic>
        <p:nvPicPr>
          <p:cNvPr id="15" name="Picture 14" descr="A drop of water on a blue surface&#10;&#10;Description automatically generated with medium confidence">
            <a:extLst>
              <a:ext uri="{FF2B5EF4-FFF2-40B4-BE49-F238E27FC236}">
                <a16:creationId xmlns:a16="http://schemas.microsoft.com/office/drawing/2014/main" id="{D8B96DFE-AA54-B8EF-3663-123A0CF4777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1649" r="3705" b="5"/>
          <a:stretch/>
        </p:blipFill>
        <p:spPr>
          <a:xfrm>
            <a:off x="5027601" y="10"/>
            <a:ext cx="3044866" cy="3597029"/>
          </a:xfrm>
          <a:custGeom>
            <a:avLst/>
            <a:gdLst/>
            <a:ahLst/>
            <a:cxnLst/>
            <a:rect l="l" t="t" r="r" b="b"/>
            <a:pathLst>
              <a:path w="3044866"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8778" y="1230836"/>
                  <a:pt x="3024968" y="1520375"/>
                  <a:pt x="3040069" y="1809660"/>
                </a:cubicBezTo>
                <a:cubicBezTo>
                  <a:pt x="3049835" y="1950657"/>
                  <a:pt x="3044683" y="2092164"/>
                  <a:pt x="3024686" y="2232285"/>
                </a:cubicBez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pic>
      <p:pic>
        <p:nvPicPr>
          <p:cNvPr id="9" name="Picture 8" descr="Logo&#10;&#10;Description automatically generated">
            <a:extLst>
              <a:ext uri="{FF2B5EF4-FFF2-40B4-BE49-F238E27FC236}">
                <a16:creationId xmlns:a16="http://schemas.microsoft.com/office/drawing/2014/main" id="{FDE225E3-FD04-9B80-F5DA-211B90C7C49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3269" r="19601" b="3"/>
          <a:stretch/>
        </p:blipFill>
        <p:spPr>
          <a:xfrm>
            <a:off x="5021993" y="3792430"/>
            <a:ext cx="3045969" cy="3065570"/>
          </a:xfrm>
          <a:custGeom>
            <a:avLst/>
            <a:gdLst/>
            <a:ahLst/>
            <a:cxnLst/>
            <a:rect l="l" t="t" r="r" b="b"/>
            <a:pathLst>
              <a:path w="3045969" h="3065570">
                <a:moveTo>
                  <a:pt x="2750933" y="0"/>
                </a:moveTo>
                <a:lnTo>
                  <a:pt x="3043770" y="11038"/>
                </a:lnTo>
                <a:lnTo>
                  <a:pt x="3045607" y="37526"/>
                </a:lnTo>
                <a:cubicBezTo>
                  <a:pt x="3047625" y="113720"/>
                  <a:pt x="3040851" y="189914"/>
                  <a:pt x="3034394" y="266109"/>
                </a:cubicBez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cubicBezTo>
                  <a:pt x="3052317" y="2587500"/>
                  <a:pt x="3032560" y="2779256"/>
                  <a:pt x="3029596" y="2971138"/>
                </a:cubicBezTo>
                <a:cubicBezTo>
                  <a:pt x="3029314" y="2988346"/>
                  <a:pt x="3030372" y="3005585"/>
                  <a:pt x="3031678" y="3022824"/>
                </a:cubicBezTo>
                <a:lnTo>
                  <a:pt x="3034625" y="3065570"/>
                </a:lnTo>
                <a:lnTo>
                  <a:pt x="24938" y="3065570"/>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pic>
      <p:pic>
        <p:nvPicPr>
          <p:cNvPr id="20" name="Picture 19" descr="A picture containing logo&#10;&#10;Description automatically generated">
            <a:extLst>
              <a:ext uri="{FF2B5EF4-FFF2-40B4-BE49-F238E27FC236}">
                <a16:creationId xmlns:a16="http://schemas.microsoft.com/office/drawing/2014/main" id="{E4B28016-C535-7242-7C6F-855EC4CC7C9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3430" r="22966" b="12"/>
          <a:stretch/>
        </p:blipFill>
        <p:spPr>
          <a:xfrm>
            <a:off x="8263902" y="10"/>
            <a:ext cx="3928092" cy="4143496"/>
          </a:xfrm>
          <a:custGeom>
            <a:avLst/>
            <a:gdLst/>
            <a:ahLst/>
            <a:cxnLst/>
            <a:rect l="l" t="t" r="r" b="b"/>
            <a:pathLst>
              <a:path w="3928092" h="4143506">
                <a:moveTo>
                  <a:pt x="23605" y="0"/>
                </a:moveTo>
                <a:lnTo>
                  <a:pt x="3928092" y="0"/>
                </a:lnTo>
                <a:lnTo>
                  <a:pt x="3928092"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pic>
      <p:pic>
        <p:nvPicPr>
          <p:cNvPr id="5" name="Picture 4" descr="Logo, company name&#10;&#10;Description automatically generated">
            <a:extLst>
              <a:ext uri="{FF2B5EF4-FFF2-40B4-BE49-F238E27FC236}">
                <a16:creationId xmlns:a16="http://schemas.microsoft.com/office/drawing/2014/main" id="{7045D4A1-BD87-FA17-F237-8B8E2486AB09}"/>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17545" r="-4" b="17771"/>
          <a:stretch/>
        </p:blipFill>
        <p:spPr>
          <a:xfrm>
            <a:off x="8281031" y="4328340"/>
            <a:ext cx="3910971" cy="2529660"/>
          </a:xfrm>
          <a:custGeom>
            <a:avLst/>
            <a:gdLst/>
            <a:ahLst/>
            <a:cxnLst/>
            <a:rect l="l" t="t" r="r" b="b"/>
            <a:pathLst>
              <a:path w="3910971"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71" y="11103"/>
                </a:lnTo>
                <a:lnTo>
                  <a:pt x="3910971"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pic>
      <p:sp>
        <p:nvSpPr>
          <p:cNvPr id="6" name="TextBox 5">
            <a:extLst>
              <a:ext uri="{FF2B5EF4-FFF2-40B4-BE49-F238E27FC236}">
                <a16:creationId xmlns:a16="http://schemas.microsoft.com/office/drawing/2014/main" id="{DC542DD3-4E75-128A-53C6-C5793247A0C5}"/>
              </a:ext>
            </a:extLst>
          </p:cNvPr>
          <p:cNvSpPr txBox="1"/>
          <p:nvPr/>
        </p:nvSpPr>
        <p:spPr>
          <a:xfrm>
            <a:off x="9732672" y="6870700"/>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0" tooltip="https://blesstheirheartsmom.blogspot.com/2012/04/weekend-plans-easy-peasy-coca-cola-bbq.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11" name="TextBox 10">
            <a:extLst>
              <a:ext uri="{FF2B5EF4-FFF2-40B4-BE49-F238E27FC236}">
                <a16:creationId xmlns:a16="http://schemas.microsoft.com/office/drawing/2014/main" id="{6562C23C-3F31-75BD-481A-1D6B67F8E1F8}"/>
              </a:ext>
            </a:extLst>
          </p:cNvPr>
          <p:cNvSpPr txBox="1"/>
          <p:nvPr/>
        </p:nvSpPr>
        <p:spPr>
          <a:xfrm>
            <a:off x="7279881"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flickr.com/photos/nestle/983570066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6" name="TextBox 15">
            <a:extLst>
              <a:ext uri="{FF2B5EF4-FFF2-40B4-BE49-F238E27FC236}">
                <a16:creationId xmlns:a16="http://schemas.microsoft.com/office/drawing/2014/main" id="{21B3F49D-5B53-200F-72A3-8DC02B1CD8A6}"/>
              </a:ext>
            </a:extLst>
          </p:cNvPr>
          <p:cNvSpPr txBox="1"/>
          <p:nvPr/>
        </p:nvSpPr>
        <p:spPr>
          <a:xfrm>
            <a:off x="4807854" y="687070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downunderphotos/3266220947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33836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6"/>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3C0D298-47AC-4912-8022-B969E5732C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6430" y="626107"/>
            <a:ext cx="1128382" cy="847206"/>
            <a:chOff x="5307830" y="325570"/>
            <a:chExt cx="1128382" cy="847206"/>
          </a:xfrm>
        </p:grpSpPr>
        <p:sp>
          <p:nvSpPr>
            <p:cNvPr id="17" name="Freeform 5">
              <a:extLst>
                <a:ext uri="{FF2B5EF4-FFF2-40B4-BE49-F238E27FC236}">
                  <a16:creationId xmlns:a16="http://schemas.microsoft.com/office/drawing/2014/main" id="{F8ED9F95-2ADE-4C89-BD97-AF7DB8DB36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DD52534-E915-42C0-890A-5B19A15B53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0" name="Freeform 5">
            <a:extLst>
              <a:ext uri="{FF2B5EF4-FFF2-40B4-BE49-F238E27FC236}">
                <a16:creationId xmlns:a16="http://schemas.microsoft.com/office/drawing/2014/main" id="{01F1CEA4-5DA0-41E1-A743-4F227AE62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58811"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07D1A722-B699-4DA0-B7AC-F06CC81A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9502" y="626107"/>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 name="Title 1">
            <a:extLst>
              <a:ext uri="{FF2B5EF4-FFF2-40B4-BE49-F238E27FC236}">
                <a16:creationId xmlns:a16="http://schemas.microsoft.com/office/drawing/2014/main" id="{A6F4E708-3627-F802-4914-B906A4E752B9}"/>
              </a:ext>
            </a:extLst>
          </p:cNvPr>
          <p:cNvSpPr>
            <a:spLocks noGrp="1"/>
          </p:cNvSpPr>
          <p:nvPr>
            <p:ph type="title"/>
          </p:nvPr>
        </p:nvSpPr>
        <p:spPr>
          <a:xfrm>
            <a:off x="966430" y="3450865"/>
            <a:ext cx="6006864" cy="1566407"/>
          </a:xfrm>
        </p:spPr>
        <p:txBody>
          <a:bodyPr vert="horz" lIns="91440" tIns="45720" rIns="91440" bIns="45720" rtlCol="0" anchor="b">
            <a:normAutofit/>
          </a:bodyPr>
          <a:lstStyle/>
          <a:p>
            <a:pPr>
              <a:lnSpc>
                <a:spcPct val="90000"/>
              </a:lnSpc>
              <a:spcBef>
                <a:spcPct val="0"/>
              </a:spcBef>
            </a:pPr>
            <a:r>
              <a:rPr lang="en-US" sz="5000">
                <a:ea typeface="+mj-ea"/>
                <a:cs typeface="+mj-cs"/>
              </a:rPr>
              <a:t>In between logos and symbols</a:t>
            </a:r>
          </a:p>
        </p:txBody>
      </p:sp>
      <p:pic>
        <p:nvPicPr>
          <p:cNvPr id="5" name="Picture 4" descr="Logo&#10;&#10;Description automatically generated">
            <a:extLst>
              <a:ext uri="{FF2B5EF4-FFF2-40B4-BE49-F238E27FC236}">
                <a16:creationId xmlns:a16="http://schemas.microsoft.com/office/drawing/2014/main" id="{D5D427D8-6081-138A-85A1-6E373AAEFB9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93601" y="1100995"/>
            <a:ext cx="1846470" cy="1846470"/>
          </a:xfrm>
          <a:prstGeom prst="rect">
            <a:avLst/>
          </a:prstGeom>
        </p:spPr>
      </p:pic>
      <p:pic>
        <p:nvPicPr>
          <p:cNvPr id="8" name="Picture 7" descr="Logo&#10;&#10;Description automatically generated">
            <a:extLst>
              <a:ext uri="{FF2B5EF4-FFF2-40B4-BE49-F238E27FC236}">
                <a16:creationId xmlns:a16="http://schemas.microsoft.com/office/drawing/2014/main" id="{26EFED5F-DC95-853D-3472-8155900A7C1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46675" y="2330005"/>
            <a:ext cx="2713512" cy="2746403"/>
          </a:xfrm>
          <a:prstGeom prst="rect">
            <a:avLst/>
          </a:prstGeom>
        </p:spPr>
      </p:pic>
      <p:sp>
        <p:nvSpPr>
          <p:cNvPr id="6" name="TextBox 5">
            <a:extLst>
              <a:ext uri="{FF2B5EF4-FFF2-40B4-BE49-F238E27FC236}">
                <a16:creationId xmlns:a16="http://schemas.microsoft.com/office/drawing/2014/main" id="{78E48474-2017-5A0E-4899-6591C28F67C1}"/>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Arm_&amp;_Hamm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9" name="TextBox 8">
            <a:extLst>
              <a:ext uri="{FF2B5EF4-FFF2-40B4-BE49-F238E27FC236}">
                <a16:creationId xmlns:a16="http://schemas.microsoft.com/office/drawing/2014/main" id="{63E0963C-C3EA-0F3C-E457-28E2DF055EF4}"/>
              </a:ext>
            </a:extLst>
          </p:cNvPr>
          <p:cNvSpPr txBox="1"/>
          <p:nvPr/>
        </p:nvSpPr>
        <p:spPr>
          <a:xfrm>
            <a:off x="8473370" y="4876353"/>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localwiki.org/davis/Yolo_County_Red_Cros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62085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Logos and Symbols (2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Like names, abstract logos can be distinctive and recognizable:</a:t>
            </a:r>
          </a:p>
          <a:p>
            <a:pPr lvl="1" indent="-228600"/>
            <a:r>
              <a:rPr lang="en-US" sz="2200" dirty="0"/>
              <a:t>Abstract logos may lack the inherent meaning present with a more concrete logo</a:t>
            </a:r>
          </a:p>
          <a:p>
            <a:pPr lvl="1" indent="-228600"/>
            <a:r>
              <a:rPr lang="en-US" sz="2200" dirty="0"/>
              <a:t>One danger is that consumers may not understand what the logo is intended to represent</a:t>
            </a:r>
          </a:p>
        </p:txBody>
      </p:sp>
    </p:spTree>
    <p:extLst>
      <p:ext uri="{BB962C8B-B14F-4D97-AF65-F5344CB8AC3E}">
        <p14:creationId xmlns:p14="http://schemas.microsoft.com/office/powerpoint/2010/main" val="107140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535B6-6389-5EFC-10E2-DA790C6CD44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Common Themes in Top Logos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802C50-FF66-2A45-C766-27D6236739F2}"/>
              </a:ext>
            </a:extLst>
          </p:cNvPr>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Nearly half of all logos use a single color </a:t>
            </a:r>
          </a:p>
          <a:p>
            <a:pPr indent="-228600"/>
            <a:r>
              <a:rPr lang="en-US" sz="2200" dirty="0"/>
              <a:t>A third used either red or blue </a:t>
            </a:r>
          </a:p>
          <a:p>
            <a:pPr indent="-228600"/>
            <a:r>
              <a:rPr lang="en-US" sz="2200" dirty="0"/>
              <a:t>23 percent used black and white </a:t>
            </a:r>
          </a:p>
          <a:p>
            <a:pPr indent="-228600"/>
            <a:r>
              <a:rPr lang="en-US" sz="2200" dirty="0"/>
              <a:t>More than half of all logos featured a horizonal aspect ratio</a:t>
            </a:r>
          </a:p>
          <a:p>
            <a:pPr indent="-228600"/>
            <a:r>
              <a:rPr lang="en-US" sz="2200" dirty="0"/>
              <a:t>A logo change usually cost ~ 1$ mil</a:t>
            </a:r>
          </a:p>
        </p:txBody>
      </p:sp>
    </p:spTree>
    <p:extLst>
      <p:ext uri="{BB962C8B-B14F-4D97-AF65-F5344CB8AC3E}">
        <p14:creationId xmlns:p14="http://schemas.microsoft.com/office/powerpoint/2010/main" val="111238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sz="4000">
                <a:ea typeface="+mj-ea"/>
                <a:cs typeface="+mj-cs"/>
              </a:rPr>
              <a:t>Characters</a:t>
            </a:r>
          </a:p>
        </p:txBody>
      </p:sp>
      <p:pic>
        <p:nvPicPr>
          <p:cNvPr id="6" name="Picture 5">
            <a:extLst>
              <a:ext uri="{FF2B5EF4-FFF2-40B4-BE49-F238E27FC236}">
                <a16:creationId xmlns:a16="http://schemas.microsoft.com/office/drawing/2014/main" id="{33E1ACE0-8781-4AB0-66EE-797DDF265434}"/>
              </a:ext>
            </a:extLst>
          </p:cNvPr>
          <p:cNvPicPr>
            <a:picLocks noChangeAspect="1"/>
          </p:cNvPicPr>
          <p:nvPr/>
        </p:nvPicPr>
        <p:blipFill rotWithShape="1">
          <a:blip r:embed="rId3"/>
          <a:srcRect l="30161" r="28889"/>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97AAE6B9-E5AF-48EE-6566-DB247645FCCC}"/>
              </a:ext>
            </a:extLst>
          </p:cNvPr>
          <p:cNvGraphicFramePr>
            <a:graphicFrameLocks noGrp="1"/>
          </p:cNvGraphicFramePr>
          <p:nvPr>
            <p:ph sz="quarter" idx="13"/>
            <p:extLst>
              <p:ext uri="{D42A27DB-BD31-4B8C-83A1-F6EECF244321}">
                <p14:modId xmlns:p14="http://schemas.microsoft.com/office/powerpoint/2010/main" val="541674283"/>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2217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84863-E3FE-50E6-554C-3ABD4D58AB84}"/>
              </a:ext>
            </a:extLst>
          </p:cNvPr>
          <p:cNvSpPr>
            <a:spLocks noGrp="1"/>
          </p:cNvSpPr>
          <p:nvPr>
            <p:ph type="title"/>
          </p:nvPr>
        </p:nvSpPr>
        <p:spPr>
          <a:xfrm>
            <a:off x="640080" y="640080"/>
            <a:ext cx="3566160" cy="3580330"/>
          </a:xfrm>
        </p:spPr>
        <p:txBody>
          <a:bodyPr vert="horz" lIns="91440" tIns="45720" rIns="91440" bIns="45720" rtlCol="0" anchor="b">
            <a:normAutofit/>
          </a:bodyPr>
          <a:lstStyle/>
          <a:p>
            <a:pPr>
              <a:lnSpc>
                <a:spcPct val="90000"/>
              </a:lnSpc>
              <a:spcBef>
                <a:spcPct val="0"/>
              </a:spcBef>
            </a:pPr>
            <a:r>
              <a:rPr lang="en-US" sz="5400">
                <a:ea typeface="+mj-ea"/>
                <a:cs typeface="+mj-cs"/>
              </a:rPr>
              <a:t>Character Examples</a:t>
            </a:r>
          </a:p>
        </p:txBody>
      </p:sp>
      <p:pic>
        <p:nvPicPr>
          <p:cNvPr id="5" name="Picture 4" descr="A picture containing clipart&#10;&#10;Description automatically generated">
            <a:extLst>
              <a:ext uri="{FF2B5EF4-FFF2-40B4-BE49-F238E27FC236}">
                <a16:creationId xmlns:a16="http://schemas.microsoft.com/office/drawing/2014/main" id="{F2A49C07-1D0C-F3BA-E778-F6159942968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849037" y="868691"/>
            <a:ext cx="3300984" cy="2962633"/>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6A96D08C-DFC3-2763-1DDF-AFDEB499434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87181" y="1073597"/>
            <a:ext cx="3438144" cy="2552821"/>
          </a:xfrm>
          <a:prstGeom prst="rect">
            <a:avLst/>
          </a:prstGeom>
        </p:spPr>
      </p:pic>
      <p:sp>
        <p:nvSpPr>
          <p:cNvPr id="1033" name="sketch line">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409267"/>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Online Media 9" title="Marvel's Avengers: Endgame - GEICO">
            <a:hlinkClick r:id="" action="ppaction://media"/>
            <a:extLst>
              <a:ext uri="{FF2B5EF4-FFF2-40B4-BE49-F238E27FC236}">
                <a16:creationId xmlns:a16="http://schemas.microsoft.com/office/drawing/2014/main" id="{F0664BF7-6F84-D2E0-9A19-565F6468E687}"/>
              </a:ext>
            </a:extLst>
          </p:cNvPr>
          <p:cNvPicPr>
            <a:picLocks noRot="1" noChangeAspect="1"/>
          </p:cNvPicPr>
          <p:nvPr>
            <a:videoFile r:link="rId1"/>
          </p:nvPr>
        </p:nvPicPr>
        <p:blipFill>
          <a:blip r:embed="rId8"/>
          <a:stretch>
            <a:fillRect/>
          </a:stretch>
        </p:blipFill>
        <p:spPr>
          <a:xfrm>
            <a:off x="4849037" y="4288696"/>
            <a:ext cx="3300984" cy="1865055"/>
          </a:xfrm>
          <a:prstGeom prst="rect">
            <a:avLst/>
          </a:prstGeom>
        </p:spPr>
      </p:pic>
      <p:pic>
        <p:nvPicPr>
          <p:cNvPr id="1026" name="Picture 2" descr="The Evolution Of Geico's Gecko by happaxgamma on DeviantArt">
            <a:extLst>
              <a:ext uri="{FF2B5EF4-FFF2-40B4-BE49-F238E27FC236}">
                <a16:creationId xmlns:a16="http://schemas.microsoft.com/office/drawing/2014/main" id="{685A0B40-87EB-80C6-2AE7-8F5102305464}"/>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287180" y="4658228"/>
            <a:ext cx="3438143" cy="112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84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Slogans (1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Short phrases that communicate descriptive or persuasive information about the brand</a:t>
            </a:r>
          </a:p>
          <a:p>
            <a:pPr lvl="0" indent="-228600"/>
            <a:r>
              <a:rPr lang="en-US" sz="2200" dirty="0"/>
              <a:t>Function as useful “hooks” or “handles” to help consumers grasp the meaning of a brand</a:t>
            </a:r>
          </a:p>
          <a:p>
            <a:pPr lvl="0" indent="-228600"/>
            <a:r>
              <a:rPr lang="en-US" sz="2200" dirty="0"/>
              <a:t>Indispensable means of summarizing and translating the intent of a marketing program</a:t>
            </a:r>
          </a:p>
        </p:txBody>
      </p:sp>
    </p:spTree>
    <p:extLst>
      <p:ext uri="{BB962C8B-B14F-4D97-AF65-F5344CB8AC3E}">
        <p14:creationId xmlns:p14="http://schemas.microsoft.com/office/powerpoint/2010/main" val="245180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Slogans (2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Designing slogans:</a:t>
            </a:r>
          </a:p>
          <a:p>
            <a:pPr lvl="1" indent="-228600"/>
            <a:r>
              <a:rPr lang="en-US" sz="2200" dirty="0"/>
              <a:t>Designed so they contribute to brand equity in multiple ways</a:t>
            </a:r>
          </a:p>
          <a:p>
            <a:pPr lvl="1" indent="-228600"/>
            <a:r>
              <a:rPr lang="en-US" sz="2200" dirty="0"/>
              <a:t>Can contain product-related messages and other meanings</a:t>
            </a:r>
          </a:p>
          <a:p>
            <a:pPr lvl="0" indent="-228600"/>
            <a:r>
              <a:rPr lang="en-US" sz="2200" dirty="0"/>
              <a:t>Updating slogans:</a:t>
            </a:r>
          </a:p>
          <a:p>
            <a:pPr lvl="1" indent="-228600"/>
            <a:r>
              <a:rPr lang="en-US" sz="2200" dirty="0"/>
              <a:t>Recognize how it contributes to brand equity:</a:t>
            </a:r>
          </a:p>
          <a:p>
            <a:pPr lvl="2" indent="-228600"/>
            <a:r>
              <a:rPr lang="en-US" sz="2200" dirty="0"/>
              <a:t>Through enhanced awareness or image</a:t>
            </a:r>
          </a:p>
          <a:p>
            <a:pPr lvl="1" indent="-228600"/>
            <a:r>
              <a:rPr lang="en-US" sz="2200" dirty="0"/>
              <a:t>Decide how much of this equity enhancement, if any, is still needed</a:t>
            </a:r>
          </a:p>
          <a:p>
            <a:pPr lvl="1" indent="-228600"/>
            <a:r>
              <a:rPr lang="en-US" sz="2200" dirty="0"/>
              <a:t>Retain needed or desired equities still residing in the slogan</a:t>
            </a:r>
          </a:p>
          <a:p>
            <a:pPr lvl="2" indent="-228600"/>
            <a:r>
              <a:rPr lang="en-US" sz="2200" dirty="0"/>
              <a:t>While providing whatever new twists of meaning are necessary to contribute to equity in other ways</a:t>
            </a:r>
          </a:p>
        </p:txBody>
      </p:sp>
    </p:spTree>
    <p:extLst>
      <p:ext uri="{BB962C8B-B14F-4D97-AF65-F5344CB8AC3E}">
        <p14:creationId xmlns:p14="http://schemas.microsoft.com/office/powerpoint/2010/main" val="74531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253397"/>
            <a:ext cx="10515600" cy="1273233"/>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Figure 4-7: Famous Slogans Quiz (1 of 2)</a:t>
            </a:r>
          </a:p>
        </p:txBody>
      </p:sp>
      <p:sp>
        <p:nvSpPr>
          <p:cNvPr id="24" name="Rectangle 2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p:cNvSpPr>
            <a:spLocks noGrp="1"/>
          </p:cNvSpPr>
          <p:nvPr>
            <p:ph sz="quarter" idx="13"/>
          </p:nvPr>
        </p:nvSpPr>
        <p:spPr>
          <a:xfrm>
            <a:off x="838200" y="2478024"/>
            <a:ext cx="10515600" cy="3694176"/>
          </a:xfrm>
        </p:spPr>
        <p:txBody>
          <a:bodyPr vert="horz" lIns="91440" tIns="45720" rIns="91440" bIns="45720" rtlCol="0">
            <a:normAutofit/>
          </a:bodyPr>
          <a:lstStyle/>
          <a:p>
            <a:pPr indent="-228600"/>
            <a:r>
              <a:rPr lang="en-US" sz="2200"/>
              <a:t>Have It Your Way</a:t>
            </a:r>
          </a:p>
          <a:p>
            <a:pPr indent="-228600"/>
            <a:r>
              <a:rPr lang="en-US" sz="2200"/>
              <a:t>Just Do It</a:t>
            </a:r>
          </a:p>
          <a:p>
            <a:pPr indent="-228600"/>
            <a:r>
              <a:rPr lang="en-US" sz="2200"/>
              <a:t>When It Absolutely, Positively Has to Be There Overnight</a:t>
            </a:r>
          </a:p>
          <a:p>
            <a:pPr indent="-228600"/>
            <a:r>
              <a:rPr lang="en-US" sz="2200"/>
              <a:t>Drivers Wanted</a:t>
            </a:r>
          </a:p>
          <a:p>
            <a:pPr indent="-228600"/>
            <a:r>
              <a:rPr lang="en-US" sz="2200"/>
              <a:t>Don’t Leave Home Without It</a:t>
            </a:r>
          </a:p>
          <a:p>
            <a:pPr indent="-228600"/>
            <a:r>
              <a:rPr lang="en-US" sz="2200"/>
              <a:t>Like a Rock</a:t>
            </a:r>
          </a:p>
          <a:p>
            <a:pPr indent="-228600"/>
            <a:r>
              <a:rPr lang="en-US" sz="2200"/>
              <a:t>Because I’m Worth It</a:t>
            </a:r>
          </a:p>
        </p:txBody>
      </p:sp>
    </p:spTree>
    <p:extLst>
      <p:ext uri="{BB962C8B-B14F-4D97-AF65-F5344CB8AC3E}">
        <p14:creationId xmlns:p14="http://schemas.microsoft.com/office/powerpoint/2010/main" val="3608682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ap&#10;&#10;Description automatically generated with medium confidence">
            <a:extLst>
              <a:ext uri="{FF2B5EF4-FFF2-40B4-BE49-F238E27FC236}">
                <a16:creationId xmlns:a16="http://schemas.microsoft.com/office/drawing/2014/main" id="{B27188CA-1A4F-5D7D-1971-C45CD5A6755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846" t="9091" r="31827" b="1"/>
          <a:stretch/>
        </p:blipFill>
        <p:spPr>
          <a:xfrm>
            <a:off x="3523488" y="10"/>
            <a:ext cx="8668512" cy="6857990"/>
          </a:xfrm>
          <a:prstGeom prst="rect">
            <a:avLst/>
          </a:prstGeom>
        </p:spPr>
      </p:pic>
      <p:sp>
        <p:nvSpPr>
          <p:cNvPr id="50" name="Rectangle 4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77981" y="1122363"/>
            <a:ext cx="4023360" cy="3204134"/>
          </a:xfrm>
        </p:spPr>
        <p:txBody>
          <a:bodyPr anchor="b">
            <a:normAutofit/>
          </a:bodyPr>
          <a:lstStyle/>
          <a:p>
            <a:pPr algn="l"/>
            <a:r>
              <a:rPr lang="en-US" sz="4400">
                <a:latin typeface="Franklin Gothic Book" panose="020B0503020102020204" pitchFamily="34" charset="0"/>
                <a:cs typeface="Segoe UI" panose="020B0502040204020203" pitchFamily="34" charset="0"/>
              </a:rPr>
              <a:t>Choosing Brand Elements to Build Brand Equity</a:t>
            </a:r>
            <a:endParaRPr lang="en-US" sz="44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77980" y="4872922"/>
            <a:ext cx="4023359" cy="1208141"/>
          </a:xfrm>
        </p:spPr>
        <p:txBody>
          <a:bodyPr>
            <a:normAutofit/>
          </a:bodyPr>
          <a:lstStyle/>
          <a:p>
            <a:pPr algn="l"/>
            <a:r>
              <a:rPr lang="en-US" sz="2000">
                <a:latin typeface="Franklin Gothic Book" panose="020B0503020102020204" pitchFamily="34" charset="0"/>
              </a:rPr>
              <a:t>Chapter 4</a:t>
            </a:r>
            <a:endParaRPr lang="en-US" sz="2000" dirty="0">
              <a:latin typeface="Franklin Gothic Book" panose="020B0503020102020204" pitchFamily="34" charset="0"/>
            </a:endParaRPr>
          </a:p>
        </p:txBody>
      </p:sp>
      <p:sp>
        <p:nvSpPr>
          <p:cNvPr id="52" name="Rectangle 5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253397"/>
            <a:ext cx="10515600" cy="1273233"/>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Figure 4-7: Famous Slogans Quiz (2 of 2)</a:t>
            </a:r>
          </a:p>
        </p:txBody>
      </p:sp>
      <p:sp>
        <p:nvSpPr>
          <p:cNvPr id="24" name="Rectangle 2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p:cNvSpPr>
            <a:spLocks noGrp="1"/>
          </p:cNvSpPr>
          <p:nvPr>
            <p:ph sz="quarter" idx="13"/>
          </p:nvPr>
        </p:nvSpPr>
        <p:spPr>
          <a:xfrm>
            <a:off x="838200" y="2478024"/>
            <a:ext cx="10515600" cy="3694176"/>
          </a:xfrm>
        </p:spPr>
        <p:txBody>
          <a:bodyPr vert="horz" lIns="91440" tIns="45720" rIns="91440" bIns="45720" rtlCol="0">
            <a:normAutofit/>
          </a:bodyPr>
          <a:lstStyle/>
          <a:p>
            <a:pPr indent="-228600"/>
            <a:r>
              <a:rPr lang="en-US" sz="2200"/>
              <a:t>The Ultimate Driving Machine</a:t>
            </a:r>
          </a:p>
          <a:p>
            <a:pPr indent="-228600"/>
            <a:r>
              <a:rPr lang="en-US" sz="2200"/>
              <a:t>When You Care Enough to Send the Very Best</a:t>
            </a:r>
          </a:p>
          <a:p>
            <a:pPr indent="-228600"/>
            <a:r>
              <a:rPr lang="en-US" sz="2200"/>
              <a:t>Capitalist Tool</a:t>
            </a:r>
          </a:p>
          <a:p>
            <a:pPr indent="-228600"/>
            <a:r>
              <a:rPr lang="en-US" sz="2200"/>
              <a:t>No More Tears</a:t>
            </a:r>
          </a:p>
          <a:p>
            <a:pPr indent="-228600"/>
            <a:r>
              <a:rPr lang="en-US" sz="2200"/>
              <a:t>Melts in Your Mouth, Not in Your Hands</a:t>
            </a:r>
          </a:p>
          <a:p>
            <a:pPr indent="-228600"/>
            <a:r>
              <a:rPr lang="en-US" sz="2200"/>
              <a:t>Where Do You Want to Go Today?</a:t>
            </a:r>
          </a:p>
          <a:p>
            <a:pPr indent="-228600"/>
            <a:r>
              <a:rPr lang="en-US" sz="2200"/>
              <a:t>Fly the Friendly Skies</a:t>
            </a:r>
          </a:p>
        </p:txBody>
      </p:sp>
    </p:spTree>
    <p:extLst>
      <p:ext uri="{BB962C8B-B14F-4D97-AF65-F5344CB8AC3E}">
        <p14:creationId xmlns:p14="http://schemas.microsoft.com/office/powerpoint/2010/main" val="111037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EFA3E-5E39-DBF8-4806-D3524BE5F859}"/>
              </a:ext>
            </a:extLst>
          </p:cNvPr>
          <p:cNvSpPr>
            <a:spLocks noGrp="1"/>
          </p:cNvSpPr>
          <p:nvPr>
            <p:ph type="title"/>
          </p:nvPr>
        </p:nvSpPr>
        <p:spPr>
          <a:xfrm>
            <a:off x="359172" y="1144769"/>
            <a:ext cx="3724217" cy="2896432"/>
          </a:xfrm>
        </p:spPr>
        <p:txBody>
          <a:bodyPr vert="horz" lIns="91440" tIns="45720" rIns="91440" bIns="45720" rtlCol="0" anchor="b">
            <a:normAutofit/>
          </a:bodyPr>
          <a:lstStyle/>
          <a:p>
            <a:pPr>
              <a:lnSpc>
                <a:spcPct val="90000"/>
              </a:lnSpc>
              <a:spcBef>
                <a:spcPct val="0"/>
              </a:spcBef>
            </a:pPr>
            <a:r>
              <a:rPr lang="en-US" sz="4000">
                <a:ea typeface="+mj-ea"/>
                <a:cs typeface="+mj-cs"/>
              </a:rPr>
              <a:t>Target</a:t>
            </a:r>
          </a:p>
        </p:txBody>
      </p:sp>
      <p:sp>
        <p:nvSpPr>
          <p:cNvPr id="2072" name="Rectangle 2071">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Target, The Classier Walmart (24 Images) | Target funny, Funny pictures,  Funny">
            <a:extLst>
              <a:ext uri="{FF2B5EF4-FFF2-40B4-BE49-F238E27FC236}">
                <a16:creationId xmlns:a16="http://schemas.microsoft.com/office/drawing/2014/main" id="{D8050F8A-429B-24E0-85CE-B01425F1777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01055" y="379158"/>
            <a:ext cx="2926079" cy="2926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emes That Are Perfect For Those Who Love Shopping At Target">
            <a:extLst>
              <a:ext uri="{FF2B5EF4-FFF2-40B4-BE49-F238E27FC236}">
                <a16:creationId xmlns:a16="http://schemas.microsoft.com/office/drawing/2014/main" id="{64683BA6-27C3-2C80-B507-80F4C620371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86800" y="379158"/>
            <a:ext cx="2926080" cy="2926080"/>
          </a:xfrm>
          <a:prstGeom prst="rect">
            <a:avLst/>
          </a:prstGeom>
          <a:noFill/>
          <a:extLst>
            <a:ext uri="{909E8E84-426E-40DD-AFC4-6F175D3DCCD1}">
              <a14:hiddenFill xmlns:a14="http://schemas.microsoft.com/office/drawing/2010/main">
                <a:solidFill>
                  <a:srgbClr val="FFFFFF"/>
                </a:solidFill>
              </a14:hiddenFill>
            </a:ext>
          </a:extLst>
        </p:spPr>
      </p:pic>
      <p:sp>
        <p:nvSpPr>
          <p:cNvPr id="2074" name="Rectangle 2073">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Online Media 7" title="Target Lady: Meets Her First Lesbian - SNL">
            <a:hlinkClick r:id="" action="ppaction://media"/>
            <a:extLst>
              <a:ext uri="{FF2B5EF4-FFF2-40B4-BE49-F238E27FC236}">
                <a16:creationId xmlns:a16="http://schemas.microsoft.com/office/drawing/2014/main" id="{60DFE1A7-E163-C2D8-7C97-293D00E10505}"/>
              </a:ext>
            </a:extLst>
          </p:cNvPr>
          <p:cNvPicPr>
            <a:picLocks noRot="1" noChangeAspect="1"/>
          </p:cNvPicPr>
          <p:nvPr>
            <a:videoFile r:link="rId1"/>
          </p:nvPr>
        </p:nvPicPr>
        <p:blipFill>
          <a:blip r:embed="rId6"/>
          <a:stretch>
            <a:fillRect/>
          </a:stretch>
        </p:blipFill>
        <p:spPr>
          <a:xfrm>
            <a:off x="4526151" y="3847890"/>
            <a:ext cx="3675888" cy="2076876"/>
          </a:xfrm>
          <a:prstGeom prst="rect">
            <a:avLst/>
          </a:prstGeom>
        </p:spPr>
      </p:pic>
      <p:pic>
        <p:nvPicPr>
          <p:cNvPr id="9" name="Online Media 8" title="Target Lady: Boogie Bulks Up - SNL">
            <a:hlinkClick r:id="" action="ppaction://media"/>
            <a:extLst>
              <a:ext uri="{FF2B5EF4-FFF2-40B4-BE49-F238E27FC236}">
                <a16:creationId xmlns:a16="http://schemas.microsoft.com/office/drawing/2014/main" id="{EE5DFF65-8ACE-29B2-74DC-463F4049B011}"/>
              </a:ext>
            </a:extLst>
          </p:cNvPr>
          <p:cNvPicPr>
            <a:picLocks noRot="1" noChangeAspect="1"/>
          </p:cNvPicPr>
          <p:nvPr>
            <a:videoFile r:link="rId2"/>
          </p:nvPr>
        </p:nvPicPr>
        <p:blipFill>
          <a:blip r:embed="rId7"/>
          <a:stretch>
            <a:fillRect/>
          </a:stretch>
        </p:blipFill>
        <p:spPr>
          <a:xfrm>
            <a:off x="8310333" y="3847892"/>
            <a:ext cx="3675888" cy="2076876"/>
          </a:xfrm>
          <a:prstGeom prst="rect">
            <a:avLst/>
          </a:prstGeom>
        </p:spPr>
      </p:pic>
    </p:spTree>
    <p:extLst>
      <p:ext uri="{BB962C8B-B14F-4D97-AF65-F5344CB8AC3E}">
        <p14:creationId xmlns:p14="http://schemas.microsoft.com/office/powerpoint/2010/main" val="321729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EF170BE1-BEC9-C1D5-A2AD-AD2584754F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DD7627-A699-04B9-B5BC-AF9C3A73E66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pPr>
            <a:r>
              <a:rPr lang="en-US" sz="5200">
                <a:solidFill>
                  <a:srgbClr val="FFFFFF"/>
                </a:solidFill>
                <a:ea typeface="+mj-ea"/>
                <a:cs typeface="+mj-cs"/>
              </a:rPr>
              <a:t>Group Discussion</a:t>
            </a:r>
          </a:p>
        </p:txBody>
      </p:sp>
      <p:sp>
        <p:nvSpPr>
          <p:cNvPr id="3" name="Content Placeholder 2">
            <a:extLst>
              <a:ext uri="{FF2B5EF4-FFF2-40B4-BE49-F238E27FC236}">
                <a16:creationId xmlns:a16="http://schemas.microsoft.com/office/drawing/2014/main" id="{DAD4E41C-C0F3-B7EF-FCD4-72307AE7E370}"/>
              </a:ext>
            </a:extLst>
          </p:cNvPr>
          <p:cNvSpPr>
            <a:spLocks noGrp="1"/>
          </p:cNvSpPr>
          <p:nvPr>
            <p:ph sz="quarter" idx="13"/>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a:solidFill>
                  <a:srgbClr val="FFFFFF"/>
                </a:solidFill>
              </a:rPr>
              <a:t>Brand Positioning</a:t>
            </a:r>
          </a:p>
        </p:txBody>
      </p:sp>
    </p:spTree>
    <p:extLst>
      <p:ext uri="{BB962C8B-B14F-4D97-AF65-F5344CB8AC3E}">
        <p14:creationId xmlns:p14="http://schemas.microsoft.com/office/powerpoint/2010/main" val="396416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rmonica on a music sheet">
            <a:extLst>
              <a:ext uri="{FF2B5EF4-FFF2-40B4-BE49-F238E27FC236}">
                <a16:creationId xmlns:a16="http://schemas.microsoft.com/office/drawing/2014/main" id="{51A91EB0-351E-8DDF-4419-8C2B0CEE0B64}"/>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Jingles</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lvl="0" indent="-228600"/>
            <a:r>
              <a:rPr lang="en-US" sz="2000" dirty="0"/>
              <a:t>Musical messages written around the brand</a:t>
            </a:r>
          </a:p>
          <a:p>
            <a:pPr lvl="0" indent="-228600"/>
            <a:r>
              <a:rPr lang="en-US" sz="2000" dirty="0"/>
              <a:t>Catchy hooks and choruses:</a:t>
            </a:r>
          </a:p>
          <a:p>
            <a:pPr lvl="1" indent="-228600"/>
            <a:r>
              <a:rPr lang="en-US" sz="2000" dirty="0"/>
              <a:t>Become permanently registered in the minds of listeners</a:t>
            </a:r>
          </a:p>
          <a:p>
            <a:pPr lvl="0" indent="-228600"/>
            <a:r>
              <a:rPr lang="en-US" sz="2000" dirty="0"/>
              <a:t>Enhance brand awareness by repeating the brand name in clever and amusing ways</a:t>
            </a:r>
          </a:p>
        </p:txBody>
      </p:sp>
    </p:spTree>
    <p:extLst>
      <p:ext uri="{BB962C8B-B14F-4D97-AF65-F5344CB8AC3E}">
        <p14:creationId xmlns:p14="http://schemas.microsoft.com/office/powerpoint/2010/main" val="28454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F7B3A69-307B-A8A0-32AD-7E9A1B4A1A4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0440"/>
          <a:stretch/>
        </p:blipFill>
        <p:spPr>
          <a:xfrm>
            <a:off x="20" y="10"/>
            <a:ext cx="6095980" cy="685799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F7DC9F31-19D3-7A4B-3C25-347383C5279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811" r="11522" b="1"/>
          <a:stretch/>
        </p:blipFill>
        <p:spPr>
          <a:xfrm>
            <a:off x="6096000" y="10"/>
            <a:ext cx="6096000" cy="6857990"/>
          </a:xfrm>
          <a:prstGeom prst="rect">
            <a:avLst/>
          </a:prstGeom>
        </p:spPr>
      </p:pic>
      <p:sp>
        <p:nvSpPr>
          <p:cNvPr id="16" name="Rectangle 15">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ame 17">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8E6B717-6C51-5EC5-CBF7-094DEADAEC84}"/>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lnSpc>
                <a:spcPct val="90000"/>
              </a:lnSpc>
              <a:spcBef>
                <a:spcPct val="0"/>
              </a:spcBef>
            </a:pPr>
            <a:r>
              <a:rPr lang="en-US" sz="2800" kern="1200">
                <a:solidFill>
                  <a:srgbClr val="080808"/>
                </a:solidFill>
                <a:latin typeface="+mj-lt"/>
                <a:ea typeface="+mj-ea"/>
                <a:cs typeface="+mj-cs"/>
              </a:rPr>
              <a:t>Benefits of Packaging</a:t>
            </a:r>
          </a:p>
        </p:txBody>
      </p:sp>
      <p:sp>
        <p:nvSpPr>
          <p:cNvPr id="6" name="TextBox 5">
            <a:extLst>
              <a:ext uri="{FF2B5EF4-FFF2-40B4-BE49-F238E27FC236}">
                <a16:creationId xmlns:a16="http://schemas.microsoft.com/office/drawing/2014/main" id="{853095F2-F36B-6547-0391-918B24F43F16}"/>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jayce-o.blogspot.com/2017/06/65-best-and-creative-packaging-design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9" name="TextBox 8">
            <a:extLst>
              <a:ext uri="{FF2B5EF4-FFF2-40B4-BE49-F238E27FC236}">
                <a16:creationId xmlns:a16="http://schemas.microsoft.com/office/drawing/2014/main" id="{2A3DFCA3-6065-0235-03DA-02238297618C}"/>
              </a:ext>
            </a:extLst>
          </p:cNvPr>
          <p:cNvSpPr txBox="1"/>
          <p:nvPr/>
        </p:nvSpPr>
        <p:spPr>
          <a:xfrm>
            <a:off x="3655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jayce-o.blogspot.com/2014/06/28-deliciously-creative-jam-packag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0248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dboard boxes on conveyor belt">
            <a:extLst>
              <a:ext uri="{FF2B5EF4-FFF2-40B4-BE49-F238E27FC236}">
                <a16:creationId xmlns:a16="http://schemas.microsoft.com/office/drawing/2014/main" id="{90B92A6C-4390-E1E1-789C-B3EA1AB4FBCC}"/>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Packaging (1 of 4)</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lvl="0" indent="-228600"/>
            <a:r>
              <a:rPr lang="en-US" sz="1900" dirty="0"/>
              <a:t>Activity of designing and producing containers or wrappers</a:t>
            </a:r>
          </a:p>
          <a:p>
            <a:pPr lvl="0" indent="-228600"/>
            <a:r>
              <a:rPr lang="en-US" sz="1900" dirty="0"/>
              <a:t>From the perspective of both the firm and consumers, packaging must:</a:t>
            </a:r>
          </a:p>
          <a:p>
            <a:pPr lvl="1" indent="-228600"/>
            <a:r>
              <a:rPr lang="en-US" sz="1900" dirty="0"/>
              <a:t>Identify the brand</a:t>
            </a:r>
          </a:p>
          <a:p>
            <a:pPr lvl="1" indent="-228600"/>
            <a:r>
              <a:rPr lang="en-US" sz="1900" dirty="0"/>
              <a:t>Convey descriptive and persuasive information</a:t>
            </a:r>
          </a:p>
          <a:p>
            <a:pPr lvl="1" indent="-228600"/>
            <a:r>
              <a:rPr lang="en-US" sz="1900" dirty="0"/>
              <a:t>Facilitate product transportation and protection</a:t>
            </a:r>
          </a:p>
          <a:p>
            <a:pPr lvl="1" indent="-228600"/>
            <a:r>
              <a:rPr lang="en-US" sz="1900" dirty="0"/>
              <a:t>Assist in at-home storage</a:t>
            </a:r>
          </a:p>
          <a:p>
            <a:pPr lvl="1" indent="-228600"/>
            <a:r>
              <a:rPr lang="en-US" sz="1900" dirty="0"/>
              <a:t>Aid product consumption</a:t>
            </a:r>
          </a:p>
        </p:txBody>
      </p:sp>
    </p:spTree>
    <p:extLst>
      <p:ext uri="{BB962C8B-B14F-4D97-AF65-F5344CB8AC3E}">
        <p14:creationId xmlns:p14="http://schemas.microsoft.com/office/powerpoint/2010/main" val="171867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x full of polystyrene peanuts">
            <a:extLst>
              <a:ext uri="{FF2B5EF4-FFF2-40B4-BE49-F238E27FC236}">
                <a16:creationId xmlns:a16="http://schemas.microsoft.com/office/drawing/2014/main" id="{B85C1181-B0FC-7CE7-87B5-E6C495390BC9}"/>
              </a:ext>
            </a:extLst>
          </p:cNvPr>
          <p:cNvPicPr>
            <a:picLocks noChangeAspect="1"/>
          </p:cNvPicPr>
          <p:nvPr/>
        </p:nvPicPr>
        <p:blipFill rotWithShape="1">
          <a:blip r:embed="rId3"/>
          <a:srcRect l="1164" r="2957"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Packaging (2 of 4)</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indent="-228600"/>
            <a:r>
              <a:rPr lang="en-US" sz="1700" dirty="0"/>
              <a:t>Packaging at the point of purchase:</a:t>
            </a:r>
          </a:p>
          <a:p>
            <a:pPr lvl="1" indent="-228600"/>
            <a:r>
              <a:rPr lang="en-US" sz="1700" dirty="0"/>
              <a:t>The right packaging can create strong appeal:</a:t>
            </a:r>
          </a:p>
          <a:p>
            <a:pPr lvl="2" indent="-228600"/>
            <a:r>
              <a:rPr lang="en-US" sz="1700" dirty="0"/>
              <a:t>On the store shelf</a:t>
            </a:r>
          </a:p>
          <a:p>
            <a:pPr lvl="2" indent="-228600"/>
            <a:r>
              <a:rPr lang="en-US" sz="1700" dirty="0"/>
              <a:t>Help products stand out from the clutter</a:t>
            </a:r>
          </a:p>
          <a:p>
            <a:pPr lvl="2" indent="-228600"/>
            <a:r>
              <a:rPr lang="en-US" sz="1700" dirty="0"/>
              <a:t>Can provide at least a temporary edge on competition</a:t>
            </a:r>
          </a:p>
          <a:p>
            <a:pPr indent="-228600"/>
            <a:r>
              <a:rPr lang="en-US" sz="1700" dirty="0"/>
              <a:t>Packaging innovations:</a:t>
            </a:r>
          </a:p>
          <a:p>
            <a:pPr lvl="1" indent="-228600"/>
            <a:r>
              <a:rPr lang="en-US" sz="1700" dirty="0"/>
              <a:t>Can lower costs</a:t>
            </a:r>
          </a:p>
          <a:p>
            <a:pPr lvl="1" indent="-228600"/>
            <a:r>
              <a:rPr lang="en-US" sz="1700" dirty="0"/>
              <a:t>Can improve demand for a product</a:t>
            </a:r>
          </a:p>
        </p:txBody>
      </p:sp>
    </p:spTree>
    <p:extLst>
      <p:ext uri="{BB962C8B-B14F-4D97-AF65-F5344CB8AC3E}">
        <p14:creationId xmlns:p14="http://schemas.microsoft.com/office/powerpoint/2010/main" val="201858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A003F7-9B42-4A07-29FF-1316BEAB2763}"/>
              </a:ext>
            </a:extLst>
          </p:cNvPr>
          <p:cNvPicPr>
            <a:picLocks noChangeAspect="1"/>
          </p:cNvPicPr>
          <p:nvPr/>
        </p:nvPicPr>
        <p:blipFill rotWithShape="1">
          <a:blip r:embed="rId3"/>
          <a:srcRect r="6237"/>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Packaging (3 of 4)</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indent="-228600"/>
            <a:r>
              <a:rPr lang="en-US" sz="2000"/>
              <a:t>Package design:</a:t>
            </a:r>
          </a:p>
          <a:p>
            <a:pPr lvl="1" indent="-228600"/>
            <a:r>
              <a:rPr lang="en-US" sz="2000"/>
              <a:t>Has become a more sophisticated process:</a:t>
            </a:r>
          </a:p>
          <a:p>
            <a:pPr lvl="2" indent="-228600"/>
            <a:r>
              <a:rPr lang="en-US" sz="2000"/>
              <a:t>Specialized package designers bring artistic techniques and scientific skills</a:t>
            </a:r>
          </a:p>
          <a:p>
            <a:pPr lvl="1" indent="-228600"/>
            <a:r>
              <a:rPr lang="en-US" sz="2000"/>
              <a:t>Refers to “shelf impact” of a package</a:t>
            </a:r>
          </a:p>
        </p:txBody>
      </p:sp>
    </p:spTree>
    <p:extLst>
      <p:ext uri="{BB962C8B-B14F-4D97-AF65-F5344CB8AC3E}">
        <p14:creationId xmlns:p14="http://schemas.microsoft.com/office/powerpoint/2010/main" val="26653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sz="4000">
                <a:ea typeface="+mj-ea"/>
                <a:cs typeface="+mj-cs"/>
              </a:rPr>
              <a:t>Packaging (4 of 4)</a:t>
            </a:r>
          </a:p>
        </p:txBody>
      </p:sp>
      <p:sp>
        <p:nvSpPr>
          <p:cNvPr id="3" name="Content Placeholder 2"/>
          <p:cNvSpPr>
            <a:spLocks noGrp="1"/>
          </p:cNvSpPr>
          <p:nvPr>
            <p:ph sz="quarter" idx="13"/>
          </p:nvPr>
        </p:nvSpPr>
        <p:spPr>
          <a:xfrm>
            <a:off x="836680" y="2405067"/>
            <a:ext cx="6002110" cy="3729034"/>
          </a:xfrm>
        </p:spPr>
        <p:txBody>
          <a:bodyPr vert="horz" lIns="91440" tIns="45720" rIns="91440" bIns="45720" rtlCol="0">
            <a:normAutofit/>
          </a:bodyPr>
          <a:lstStyle/>
          <a:p>
            <a:pPr indent="-228600"/>
            <a:r>
              <a:rPr lang="en-US" sz="1900" dirty="0"/>
              <a:t>Packaging changes:</a:t>
            </a:r>
          </a:p>
          <a:p>
            <a:pPr lvl="1" indent="-228600"/>
            <a:r>
              <a:rPr lang="en-US" sz="1900" dirty="0"/>
              <a:t>Can be expensive:</a:t>
            </a:r>
          </a:p>
          <a:p>
            <a:pPr lvl="2" indent="-228600"/>
            <a:r>
              <a:rPr lang="en-US" sz="1900" dirty="0"/>
              <a:t>But can be cost-effective compared with other marketing communication costs:</a:t>
            </a:r>
          </a:p>
          <a:p>
            <a:pPr lvl="3" indent="-228600"/>
            <a:r>
              <a:rPr lang="en-US" sz="1900" dirty="0"/>
              <a:t>Signal a higher price, or to more effectively sell products through new or shifting distribution channels</a:t>
            </a:r>
          </a:p>
          <a:p>
            <a:pPr lvl="3" indent="-228600"/>
            <a:r>
              <a:rPr lang="en-US" sz="1900" dirty="0"/>
              <a:t>When a significant product line expansion would benefit from a common look</a:t>
            </a:r>
          </a:p>
          <a:p>
            <a:pPr lvl="3" indent="-228600"/>
            <a:r>
              <a:rPr lang="en-US" sz="1900" dirty="0"/>
              <a:t>To accompany a new product innovation to signal changes to consumers</a:t>
            </a:r>
          </a:p>
          <a:p>
            <a:pPr lvl="3" indent="-228600"/>
            <a:r>
              <a:rPr lang="en-US" sz="1900" dirty="0"/>
              <a:t>When old package looks outdated</a:t>
            </a:r>
          </a:p>
        </p:txBody>
      </p:sp>
      <p:pic>
        <p:nvPicPr>
          <p:cNvPr id="14" name="Picture 4" descr="Packages on conveyor belt">
            <a:extLst>
              <a:ext uri="{FF2B5EF4-FFF2-40B4-BE49-F238E27FC236}">
                <a16:creationId xmlns:a16="http://schemas.microsoft.com/office/drawing/2014/main" id="{4E544E49-37A9-5228-6805-376867FC5819}"/>
              </a:ext>
            </a:extLst>
          </p:cNvPr>
          <p:cNvPicPr>
            <a:picLocks noChangeAspect="1"/>
          </p:cNvPicPr>
          <p:nvPr/>
        </p:nvPicPr>
        <p:blipFill rotWithShape="1">
          <a:blip r:embed="rId3"/>
          <a:srcRect l="9636" r="41770" b="-1"/>
          <a:stretch/>
        </p:blipFill>
        <p:spPr>
          <a:xfrm>
            <a:off x="7199440" y="10"/>
            <a:ext cx="4992560" cy="6857990"/>
          </a:xfrm>
          <a:prstGeom prst="rect">
            <a:avLst/>
          </a:prstGeom>
          <a:effectLst/>
        </p:spPr>
      </p:pic>
    </p:spTree>
    <p:extLst>
      <p:ext uri="{BB962C8B-B14F-4D97-AF65-F5344CB8AC3E}">
        <p14:creationId xmlns:p14="http://schemas.microsoft.com/office/powerpoint/2010/main" val="167462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Putting It All Together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a:t>Each brand element can play a different role in building brand equity:</a:t>
            </a:r>
          </a:p>
          <a:p>
            <a:pPr lvl="1" indent="-228600"/>
            <a:r>
              <a:rPr lang="en-US" sz="2200"/>
              <a:t>Marketers “mix and match” to maximize brand equity</a:t>
            </a:r>
          </a:p>
          <a:p>
            <a:pPr indent="-228600"/>
            <a:r>
              <a:rPr lang="en-US" sz="2200"/>
              <a:t>Brand identity:</a:t>
            </a:r>
          </a:p>
          <a:p>
            <a:pPr lvl="1" indent="-228600"/>
            <a:r>
              <a:rPr lang="en-US" sz="2200"/>
              <a:t>Entire set of brand elements</a:t>
            </a:r>
          </a:p>
          <a:p>
            <a:pPr lvl="1" indent="-228600"/>
            <a:r>
              <a:rPr lang="en-US" sz="2200"/>
              <a:t>Contribution of all brand elements to awareness and image</a:t>
            </a:r>
          </a:p>
        </p:txBody>
      </p:sp>
    </p:spTree>
    <p:extLst>
      <p:ext uri="{BB962C8B-B14F-4D97-AF65-F5344CB8AC3E}">
        <p14:creationId xmlns:p14="http://schemas.microsoft.com/office/powerpoint/2010/main" val="68567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BB34-E2CD-F2B9-3E1B-495EDD38F7B8}"/>
              </a:ext>
            </a:extLst>
          </p:cNvPr>
          <p:cNvSpPr>
            <a:spLocks noGrp="1"/>
          </p:cNvSpPr>
          <p:nvPr>
            <p:ph type="title"/>
          </p:nvPr>
        </p:nvSpPr>
        <p:spPr/>
        <p:txBody>
          <a:bodyPr/>
          <a:lstStyle/>
          <a:p>
            <a:r>
              <a:rPr lang="en-US" dirty="0"/>
              <a:t>Brand Management Building Blocks</a:t>
            </a:r>
          </a:p>
        </p:txBody>
      </p:sp>
      <p:graphicFrame>
        <p:nvGraphicFramePr>
          <p:cNvPr id="5" name="Content Placeholder 2">
            <a:extLst>
              <a:ext uri="{FF2B5EF4-FFF2-40B4-BE49-F238E27FC236}">
                <a16:creationId xmlns:a16="http://schemas.microsoft.com/office/drawing/2014/main" id="{072A29F7-DCE9-981F-9F12-1B325FC72D04}"/>
              </a:ext>
            </a:extLst>
          </p:cNvPr>
          <p:cNvGraphicFramePr>
            <a:graphicFrameLocks noGrp="1"/>
          </p:cNvGraphicFramePr>
          <p:nvPr>
            <p:ph sz="quarter" idx="13"/>
          </p:nvPr>
        </p:nvGraphicFramePr>
        <p:xfrm>
          <a:off x="1981200" y="1555751"/>
          <a:ext cx="8229600" cy="4435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09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graphicEl>
                                              <a:dgm id="{79E34C56-EB65-474D-8DFD-F641AF0819D6}"/>
                                            </p:graphicEl>
                                          </p:spTgt>
                                        </p:tgtEl>
                                      </p:cBhvr>
                                    </p:animEffect>
                                    <p:animScale>
                                      <p:cBhvr>
                                        <p:cTn id="7" dur="250" autoRev="1" fill="hold"/>
                                        <p:tgtEl>
                                          <p:spTgt spid="5">
                                            <p:graphicEl>
                                              <a:dgm id="{79E34C56-EB65-474D-8DFD-F641AF0819D6}"/>
                                            </p:graphicEl>
                                          </p:spTgt>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
                                            <p:graphicEl>
                                              <a:dgm id="{4C5773F2-87D6-4937-96B0-E37D7C961E64}"/>
                                            </p:graphicEl>
                                          </p:spTgt>
                                        </p:tgtEl>
                                      </p:cBhvr>
                                    </p:animEffect>
                                    <p:animScale>
                                      <p:cBhvr>
                                        <p:cTn id="10" dur="250" autoRev="1" fill="hold"/>
                                        <p:tgtEl>
                                          <p:spTgt spid="5">
                                            <p:graphicEl>
                                              <a:dgm id="{4C5773F2-87D6-4937-96B0-E37D7C961E64}"/>
                                            </p:graphicEl>
                                          </p:spTgt>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5">
                                            <p:graphicEl>
                                              <a:dgm id="{F538E666-42BA-430A-9385-BB27786D00BD}"/>
                                            </p:graphicEl>
                                          </p:spTgt>
                                        </p:tgtEl>
                                      </p:cBhvr>
                                    </p:animEffect>
                                    <p:animScale>
                                      <p:cBhvr>
                                        <p:cTn id="13" dur="250" autoRev="1" fill="hold"/>
                                        <p:tgtEl>
                                          <p:spTgt spid="5">
                                            <p:graphicEl>
                                              <a:dgm id="{F538E666-42BA-430A-9385-BB27786D00BD}"/>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4805"/>
            <a:ext cx="10515600" cy="1505883"/>
          </a:xfrm>
        </p:spPr>
        <p:txBody>
          <a:bodyPr vert="horz" lIns="91440" tIns="45720" rIns="91440" bIns="45720" rtlCol="0" anchor="ctr">
            <a:normAutofit/>
          </a:bodyPr>
          <a:lstStyle/>
          <a:p>
            <a:pPr>
              <a:lnSpc>
                <a:spcPct val="90000"/>
              </a:lnSpc>
              <a:spcBef>
                <a:spcPct val="0"/>
              </a:spcBef>
            </a:pPr>
            <a:r>
              <a:rPr lang="en-US" sz="4800" kern="1200">
                <a:solidFill>
                  <a:schemeClr val="tx1"/>
                </a:solidFill>
                <a:latin typeface="+mj-lt"/>
                <a:ea typeface="+mj-ea"/>
                <a:cs typeface="+mj-cs"/>
              </a:rPr>
              <a:t>Figure 4-8: Critique of Brand Element Options</a:t>
            </a:r>
          </a:p>
        </p:txBody>
      </p:sp>
      <p:graphicFrame>
        <p:nvGraphicFramePr>
          <p:cNvPr id="4" name="Table 3"/>
          <p:cNvGraphicFramePr>
            <a:graphicFrameLocks noGrp="1"/>
          </p:cNvGraphicFramePr>
          <p:nvPr>
            <p:extLst>
              <p:ext uri="{D42A27DB-BD31-4B8C-83A1-F6EECF244321}">
                <p14:modId xmlns:p14="http://schemas.microsoft.com/office/powerpoint/2010/main" val="4115050119"/>
              </p:ext>
            </p:extLst>
          </p:nvPr>
        </p:nvGraphicFramePr>
        <p:xfrm>
          <a:off x="838200" y="2167891"/>
          <a:ext cx="10512552" cy="3805377"/>
        </p:xfrm>
        <a:graphic>
          <a:graphicData uri="http://schemas.openxmlformats.org/drawingml/2006/table">
            <a:tbl>
              <a:tblPr firstRow="1" bandRow="1">
                <a:solidFill>
                  <a:schemeClr val="bg1"/>
                </a:solidFill>
                <a:tableStyleId>{2D5ABB26-0587-4C30-8999-92F81FD0307C}</a:tableStyleId>
              </a:tblPr>
              <a:tblGrid>
                <a:gridCol w="1738420">
                  <a:extLst>
                    <a:ext uri="{9D8B030D-6E8A-4147-A177-3AD203B41FA5}">
                      <a16:colId xmlns:a16="http://schemas.microsoft.com/office/drawing/2014/main" val="95871524"/>
                    </a:ext>
                  </a:extLst>
                </a:gridCol>
                <a:gridCol w="1772146">
                  <a:extLst>
                    <a:ext uri="{9D8B030D-6E8A-4147-A177-3AD203B41FA5}">
                      <a16:colId xmlns:a16="http://schemas.microsoft.com/office/drawing/2014/main" val="824094919"/>
                    </a:ext>
                  </a:extLst>
                </a:gridCol>
                <a:gridCol w="1737875">
                  <a:extLst>
                    <a:ext uri="{9D8B030D-6E8A-4147-A177-3AD203B41FA5}">
                      <a16:colId xmlns:a16="http://schemas.microsoft.com/office/drawing/2014/main" val="3262640244"/>
                    </a:ext>
                  </a:extLst>
                </a:gridCol>
                <a:gridCol w="1752046">
                  <a:extLst>
                    <a:ext uri="{9D8B030D-6E8A-4147-A177-3AD203B41FA5}">
                      <a16:colId xmlns:a16="http://schemas.microsoft.com/office/drawing/2014/main" val="3235262916"/>
                    </a:ext>
                  </a:extLst>
                </a:gridCol>
                <a:gridCol w="1774190">
                  <a:extLst>
                    <a:ext uri="{9D8B030D-6E8A-4147-A177-3AD203B41FA5}">
                      <a16:colId xmlns:a16="http://schemas.microsoft.com/office/drawing/2014/main" val="2851940275"/>
                    </a:ext>
                  </a:extLst>
                </a:gridCol>
                <a:gridCol w="1737875">
                  <a:extLst>
                    <a:ext uri="{9D8B030D-6E8A-4147-A177-3AD203B41FA5}">
                      <a16:colId xmlns:a16="http://schemas.microsoft.com/office/drawing/2014/main" val="2091648008"/>
                    </a:ext>
                  </a:extLst>
                </a:gridCol>
              </a:tblGrid>
              <a:tr h="496761">
                <a:tc>
                  <a:txBody>
                    <a:bodyPr/>
                    <a:lstStyle/>
                    <a:p>
                      <a:r>
                        <a:rPr lang="en-IN" sz="1100" b="0" i="0" u="none" strike="noStrike" cap="none" spc="0" baseline="0">
                          <a:solidFill>
                            <a:schemeClr val="bg1"/>
                          </a:solidFill>
                          <a:latin typeface="+mn-lt"/>
                          <a:ea typeface="+mn-ea"/>
                          <a:cs typeface="+mn-cs"/>
                          <a:sym typeface="Arial"/>
                        </a:rPr>
                        <a:t>Criterion</a:t>
                      </a:r>
                      <a:endParaRPr lang="en-IN" sz="1100" b="0" cap="none" spc="0">
                        <a:solidFill>
                          <a:schemeClr val="bg1"/>
                        </a:solidFill>
                      </a:endParaRPr>
                    </a:p>
                  </a:txBody>
                  <a:tcPr marL="91385" marR="70296" marT="70296" marB="70296"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Brand Names and U R Ls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Logos and Symbols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Characters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Slogans and</a:t>
                      </a:r>
                    </a:p>
                    <a:p>
                      <a:r>
                        <a:rPr lang="en-IN" sz="1100" b="0" i="0" u="none" strike="noStrike" cap="none" spc="0" baseline="0">
                          <a:solidFill>
                            <a:schemeClr val="bg1"/>
                          </a:solidFill>
                          <a:latin typeface="+mn-lt"/>
                          <a:ea typeface="+mn-ea"/>
                          <a:cs typeface="+mn-cs"/>
                          <a:sym typeface="Arial"/>
                        </a:rPr>
                        <a:t>Jingles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Packaging and Signage</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953173427"/>
                  </a:ext>
                </a:extLst>
              </a:tr>
              <a:tr h="660786">
                <a:tc>
                  <a:txBody>
                    <a:bodyPr/>
                    <a:lstStyle/>
                    <a:p>
                      <a:r>
                        <a:rPr lang="en-IN" sz="1100" b="0" i="0" u="none" strike="noStrike" cap="none" spc="0" baseline="0">
                          <a:solidFill>
                            <a:schemeClr val="tx1"/>
                          </a:solidFill>
                          <a:latin typeface="+mn-lt"/>
                          <a:ea typeface="+mn-ea"/>
                          <a:cs typeface="+mn-cs"/>
                          <a:sym typeface="Arial"/>
                        </a:rPr>
                        <a:t>Memorability</a:t>
                      </a:r>
                      <a:endParaRPr lang="en-IN" sz="1100" cap="none" spc="0">
                        <a:solidFill>
                          <a:schemeClr val="tx1"/>
                        </a:solidFill>
                      </a:endParaRPr>
                    </a:p>
                  </a:txBody>
                  <a:tcPr marL="91385" marR="70296" marT="70296" marB="70296">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be chosen</a:t>
                      </a:r>
                    </a:p>
                    <a:p>
                      <a:r>
                        <a:rPr lang="en-IN" sz="1100" b="0" i="0" u="none" strike="noStrike" cap="none" spc="0" baseline="0">
                          <a:solidFill>
                            <a:schemeClr val="tx1"/>
                          </a:solidFill>
                          <a:latin typeface="+mn-lt"/>
                          <a:ea typeface="+mn-ea"/>
                          <a:cs typeface="+mn-cs"/>
                          <a:sym typeface="Arial"/>
                        </a:rPr>
                        <a:t>to enhance brand recall 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Generally more</a:t>
                      </a:r>
                    </a:p>
                    <a:p>
                      <a:r>
                        <a:rPr lang="en-IN" sz="1100" b="0" i="0" u="none" strike="noStrike" cap="none" spc="0" baseline="0">
                          <a:solidFill>
                            <a:schemeClr val="tx1"/>
                          </a:solidFill>
                          <a:latin typeface="+mn-lt"/>
                          <a:ea typeface="+mn-ea"/>
                          <a:cs typeface="+mn-cs"/>
                          <a:sym typeface="Arial"/>
                        </a:rPr>
                        <a:t>useful for brand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Generally more useful for brand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be chosen to enhance brand recall 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Generally more useful for brand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20330822"/>
                  </a:ext>
                </a:extLst>
              </a:tr>
              <a:tr h="824811">
                <a:tc>
                  <a:txBody>
                    <a:bodyPr/>
                    <a:lstStyle/>
                    <a:p>
                      <a:r>
                        <a:rPr lang="en-IN" sz="1100" b="0" i="0" u="none" strike="noStrike" cap="none" spc="0" baseline="0">
                          <a:solidFill>
                            <a:schemeClr val="tx1"/>
                          </a:solidFill>
                          <a:latin typeface="+mn-lt"/>
                          <a:ea typeface="+mn-ea"/>
                          <a:cs typeface="+mn-cs"/>
                          <a:sym typeface="Arial"/>
                        </a:rPr>
                        <a:t>Meaningfulness</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reinforce almost any type of association, although sometimes only indirectly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reinforce almost any type of association, although sometimes only indirectly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Generally more useful for non-product-related imagery and brand personality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convey almost any type of association explicitly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convey almost any type of association explicitly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141246530"/>
                  </a:ext>
                </a:extLst>
              </a:tr>
              <a:tr h="496761">
                <a:tc>
                  <a:txBody>
                    <a:bodyPr/>
                    <a:lstStyle/>
                    <a:p>
                      <a:r>
                        <a:rPr lang="en-IN" sz="1100" b="0" i="0" u="none" strike="noStrike" cap="none" spc="0" baseline="0">
                          <a:solidFill>
                            <a:schemeClr val="tx1"/>
                          </a:solidFill>
                          <a:latin typeface="+mn-lt"/>
                          <a:ea typeface="+mn-ea"/>
                          <a:cs typeface="+mn-cs"/>
                          <a:sym typeface="Arial"/>
                        </a:rPr>
                        <a:t>Likability</a:t>
                      </a:r>
                      <a:endParaRPr lang="en-IN" sz="1100" cap="none" spc="0">
                        <a:solidFill>
                          <a:schemeClr val="tx1"/>
                        </a:solidFill>
                      </a:endParaRPr>
                    </a:p>
                  </a:txBody>
                  <a:tcPr marL="91385" marR="70296" marT="70296" marB="70296">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evoke much verbal imagery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provoke visual appeal</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generate human qualities</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evoke much verbal imagery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combine visual and verbal appeal</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389358776"/>
                  </a:ext>
                </a:extLst>
              </a:tr>
              <a:tr h="332736">
                <a:tc>
                  <a:txBody>
                    <a:bodyPr/>
                    <a:lstStyle/>
                    <a:p>
                      <a:r>
                        <a:rPr lang="en-IN" sz="1100" b="0" i="0" u="none" strike="noStrike" cap="none" spc="0" baseline="0">
                          <a:solidFill>
                            <a:schemeClr val="tx1"/>
                          </a:solidFill>
                          <a:latin typeface="+mn-lt"/>
                          <a:ea typeface="+mn-ea"/>
                          <a:cs typeface="+mn-cs"/>
                          <a:sym typeface="Arial"/>
                        </a:rPr>
                        <a:t>Transferability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somewhat limited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somewhat limited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somewhat limited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Good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63563790"/>
                  </a:ext>
                </a:extLst>
              </a:tr>
              <a:tr h="496761">
                <a:tc>
                  <a:txBody>
                    <a:bodyPr/>
                    <a:lstStyle/>
                    <a:p>
                      <a:r>
                        <a:rPr lang="en-IN" sz="1100" b="0" i="0" u="none" strike="noStrike" cap="none" spc="0" baseline="0">
                          <a:solidFill>
                            <a:schemeClr val="tx1"/>
                          </a:solidFill>
                          <a:latin typeface="+mn-lt"/>
                          <a:ea typeface="+mn-ea"/>
                          <a:cs typeface="+mn-cs"/>
                          <a:sym typeface="Arial"/>
                        </a:rPr>
                        <a:t>Adaptability</a:t>
                      </a:r>
                      <a:endParaRPr lang="en-IN" sz="1100" cap="none" spc="0">
                        <a:solidFill>
                          <a:schemeClr val="tx1"/>
                        </a:solidFill>
                      </a:endParaRPr>
                    </a:p>
                  </a:txBody>
                  <a:tcPr marL="91385" marR="70296" marT="70296" marB="70296">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Difficult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typically be redesigned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sometimes be redesigned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be modified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typically be redesigned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845463377"/>
                  </a:ext>
                </a:extLst>
              </a:tr>
              <a:tr h="496761">
                <a:tc>
                  <a:txBody>
                    <a:bodyPr/>
                    <a:lstStyle/>
                    <a:p>
                      <a:r>
                        <a:rPr lang="en-IN" sz="1100" b="0" i="0" u="none" strike="noStrike" cap="none" spc="0" baseline="0">
                          <a:solidFill>
                            <a:schemeClr val="tx1"/>
                          </a:solidFill>
                          <a:latin typeface="+mn-lt"/>
                          <a:ea typeface="+mn-ea"/>
                          <a:cs typeface="+mn-cs"/>
                          <a:sym typeface="Arial"/>
                        </a:rPr>
                        <a:t>Protectability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Generally good, but with limits</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closely copied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974696657"/>
                  </a:ext>
                </a:extLst>
              </a:tr>
            </a:tbl>
          </a:graphicData>
        </a:graphic>
      </p:graphicFrame>
    </p:spTree>
    <p:extLst>
      <p:ext uri="{BB962C8B-B14F-4D97-AF65-F5344CB8AC3E}">
        <p14:creationId xmlns:p14="http://schemas.microsoft.com/office/powerpoint/2010/main" val="2315761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Learning Objectives</a:t>
            </a:r>
            <a:endParaRPr lang="en-IN" dirty="0"/>
          </a:p>
        </p:txBody>
      </p:sp>
      <p:graphicFrame>
        <p:nvGraphicFramePr>
          <p:cNvPr id="5" name="Content Placeholder 2">
            <a:extLst>
              <a:ext uri="{FF2B5EF4-FFF2-40B4-BE49-F238E27FC236}">
                <a16:creationId xmlns:a16="http://schemas.microsoft.com/office/drawing/2014/main" id="{90A7D409-62D5-C018-B6CD-F6F54DA9BD05}"/>
              </a:ext>
            </a:extLst>
          </p:cNvPr>
          <p:cNvGraphicFramePr>
            <a:graphicFrameLocks noGrp="1"/>
          </p:cNvGraphicFramePr>
          <p:nvPr>
            <p:ph sz="quarter" idx="13"/>
            <p:extLst>
              <p:ext uri="{D42A27DB-BD31-4B8C-83A1-F6EECF244321}">
                <p14:modId xmlns:p14="http://schemas.microsoft.com/office/powerpoint/2010/main" val="77215199"/>
              </p:ext>
            </p:extLst>
          </p:nvPr>
        </p:nvGraphicFramePr>
        <p:xfrm>
          <a:off x="1981200" y="1555751"/>
          <a:ext cx="8229600" cy="4435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691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8"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7303300-F71B-A35B-AB37-4E90FD527513}"/>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lnSpc>
                <a:spcPct val="90000"/>
              </a:lnSpc>
              <a:spcBef>
                <a:spcPct val="0"/>
              </a:spcBef>
            </a:pPr>
            <a:r>
              <a:rPr lang="en-US" sz="8100" kern="1200" dirty="0">
                <a:solidFill>
                  <a:schemeClr val="bg1"/>
                </a:solidFill>
                <a:latin typeface="+mj-lt"/>
                <a:ea typeface="+mj-ea"/>
                <a:cs typeface="+mj-cs"/>
              </a:rPr>
              <a:t>What are Brand Elements?</a:t>
            </a:r>
          </a:p>
        </p:txBody>
      </p:sp>
      <p:sp>
        <p:nvSpPr>
          <p:cNvPr id="19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93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000A71-EAA0-4A28-9813-F75E92716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reaching for a paper on a table full of paper and sticky notes">
            <a:extLst>
              <a:ext uri="{FF2B5EF4-FFF2-40B4-BE49-F238E27FC236}">
                <a16:creationId xmlns:a16="http://schemas.microsoft.com/office/drawing/2014/main" id="{C4756CAF-74D7-20BD-3F2C-7B0EA994BEF2}"/>
              </a:ext>
            </a:extLst>
          </p:cNvPr>
          <p:cNvPicPr>
            <a:picLocks noChangeAspect="1"/>
          </p:cNvPicPr>
          <p:nvPr/>
        </p:nvPicPr>
        <p:blipFill rotWithShape="1">
          <a:blip r:embed="rId3"/>
          <a:srcRect l="18603" r="19595" b="-1"/>
          <a:stretch/>
        </p:blipFill>
        <p:spPr>
          <a:xfrm>
            <a:off x="5842503" y="10"/>
            <a:ext cx="6349497" cy="6857990"/>
          </a:xfrm>
          <a:prstGeom prst="rect">
            <a:avLst/>
          </a:prstGeom>
        </p:spPr>
      </p:pic>
      <p:sp>
        <p:nvSpPr>
          <p:cNvPr id="11" name="Rectangle 10">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6648" y="721805"/>
            <a:ext cx="4264888" cy="2221992"/>
          </a:xfrm>
        </p:spPr>
        <p:txBody>
          <a:bodyPr vert="horz" lIns="91440" tIns="45720" rIns="91440" bIns="45720" rtlCol="0" anchor="ctr">
            <a:normAutofit/>
          </a:bodyPr>
          <a:lstStyle/>
          <a:p>
            <a:pPr>
              <a:lnSpc>
                <a:spcPct val="90000"/>
              </a:lnSpc>
              <a:spcBef>
                <a:spcPct val="0"/>
              </a:spcBef>
            </a:pPr>
            <a:r>
              <a:rPr lang="en-US" sz="4200">
                <a:ea typeface="+mj-ea"/>
                <a:cs typeface="+mj-cs"/>
              </a:rPr>
              <a:t>Criteria for Choosing Brand Elements</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DEBFF3A-F831-4F03-A169-990BDB6B99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482B57DC-1F79-45B2-BCE1-90DBA8C85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24A129FB-07BB-4B55-A51A-C68ACC626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3DFD2534-C346-4D8B-BADC-498D82150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3E503FDC-469D-4CBD-87F0-0F7D59254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E80CFC49-28F2-41EB-85CF-CB6353742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2E530C68-5FAA-4B3D-83A5-2530DBB73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C9D5D113-729D-432A-AC85-3D774D049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2F0DAFBB-AEBB-447A-913D-18410D27F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0464B3B-EA79-44B8-9DBE-1A8439A1A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39F0E1B-9D6C-4E13-825E-7865F1BED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047D2469-C792-4D62-A83B-7D1AAD73E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CAE6AD1-D4EA-4B00-8426-38110AF77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2D951EC1-6C71-4B0C-B53E-CCF40F62E7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263E8522-E862-4C0A-8DD4-3B86DBF38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15EFDA54-68F3-49DB-B566-8BC4E2027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DFAAA774-C0B3-47D0-B5A5-35CBCEB62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49A180CD-11A9-4E30-84E9-88923E7A6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F62307C1-3A86-49DC-ABDB-8AB66283D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BAC793E-C6AB-46FD-BE83-225A574D1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028CC8AC-CFD0-4F2B-B875-754CAEDA0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66648" y="3531476"/>
            <a:ext cx="4185745" cy="3034862"/>
          </a:xfrm>
        </p:spPr>
        <p:txBody>
          <a:bodyPr vert="horz" lIns="91440" tIns="45720" rIns="91440" bIns="45720" rtlCol="0" anchor="ctr">
            <a:normAutofit/>
          </a:bodyPr>
          <a:lstStyle/>
          <a:p>
            <a:pPr indent="-228600"/>
            <a:r>
              <a:rPr lang="en-US" sz="1800" dirty="0">
                <a:sym typeface="Questrial"/>
              </a:rPr>
              <a:t>Memorability</a:t>
            </a:r>
          </a:p>
          <a:p>
            <a:pPr indent="-228600"/>
            <a:r>
              <a:rPr lang="en-US" sz="1800" dirty="0">
                <a:sym typeface="Questrial"/>
              </a:rPr>
              <a:t>Meaningfulness</a:t>
            </a:r>
          </a:p>
          <a:p>
            <a:pPr indent="-228600"/>
            <a:r>
              <a:rPr lang="en-US" sz="1800" dirty="0">
                <a:sym typeface="Questrial"/>
              </a:rPr>
              <a:t>Likability</a:t>
            </a:r>
            <a:endParaRPr lang="en-US" sz="1800" dirty="0"/>
          </a:p>
          <a:p>
            <a:pPr indent="-228600"/>
            <a:r>
              <a:rPr lang="en-US" sz="1800" dirty="0">
                <a:sym typeface="Questrial"/>
              </a:rPr>
              <a:t>Transferability</a:t>
            </a:r>
            <a:endParaRPr lang="en-US" sz="1800" dirty="0"/>
          </a:p>
          <a:p>
            <a:pPr indent="-228600"/>
            <a:r>
              <a:rPr lang="en-US" sz="1800" dirty="0">
                <a:sym typeface="Questrial"/>
              </a:rPr>
              <a:t>Adaptability</a:t>
            </a:r>
            <a:endParaRPr lang="en-US" sz="1800" dirty="0"/>
          </a:p>
          <a:p>
            <a:pPr indent="-228600"/>
            <a:r>
              <a:rPr lang="en-US" sz="1800" dirty="0">
                <a:sym typeface="Questrial"/>
              </a:rPr>
              <a:t>Protectability</a:t>
            </a:r>
            <a:endParaRPr lang="en-US" sz="1800" dirty="0"/>
          </a:p>
        </p:txBody>
      </p:sp>
      <p:sp>
        <p:nvSpPr>
          <p:cNvPr id="4" name="Right Brace 3">
            <a:extLst>
              <a:ext uri="{FF2B5EF4-FFF2-40B4-BE49-F238E27FC236}">
                <a16:creationId xmlns:a16="http://schemas.microsoft.com/office/drawing/2014/main" id="{845AEE45-2B5F-44BA-7789-808BB6F52032}"/>
              </a:ext>
            </a:extLst>
          </p:cNvPr>
          <p:cNvSpPr/>
          <p:nvPr/>
        </p:nvSpPr>
        <p:spPr>
          <a:xfrm>
            <a:off x="3060915" y="3975315"/>
            <a:ext cx="728421" cy="100739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F35272FA-A01F-379C-1403-7E70CE172778}"/>
              </a:ext>
            </a:extLst>
          </p:cNvPr>
          <p:cNvSpPr/>
          <p:nvPr/>
        </p:nvSpPr>
        <p:spPr>
          <a:xfrm>
            <a:off x="3863043" y="4029559"/>
            <a:ext cx="1687044"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Offensive Strategy</a:t>
            </a:r>
          </a:p>
        </p:txBody>
      </p:sp>
      <p:sp>
        <p:nvSpPr>
          <p:cNvPr id="7" name="Oval 6">
            <a:extLst>
              <a:ext uri="{FF2B5EF4-FFF2-40B4-BE49-F238E27FC236}">
                <a16:creationId xmlns:a16="http://schemas.microsoft.com/office/drawing/2014/main" id="{9054F576-4795-4FE8-9AD9-77AD85736185}"/>
              </a:ext>
            </a:extLst>
          </p:cNvPr>
          <p:cNvSpPr/>
          <p:nvPr/>
        </p:nvSpPr>
        <p:spPr>
          <a:xfrm>
            <a:off x="3863043" y="5297948"/>
            <a:ext cx="1687044"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Defensive Strategy</a:t>
            </a:r>
          </a:p>
        </p:txBody>
      </p:sp>
      <p:sp>
        <p:nvSpPr>
          <p:cNvPr id="8" name="Right Brace 7">
            <a:extLst>
              <a:ext uri="{FF2B5EF4-FFF2-40B4-BE49-F238E27FC236}">
                <a16:creationId xmlns:a16="http://schemas.microsoft.com/office/drawing/2014/main" id="{F762500B-0A0F-D88D-3664-C883A3F6E22E}"/>
              </a:ext>
            </a:extLst>
          </p:cNvPr>
          <p:cNvSpPr/>
          <p:nvPr/>
        </p:nvSpPr>
        <p:spPr>
          <a:xfrm>
            <a:off x="3060915" y="5128805"/>
            <a:ext cx="728421" cy="100739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2420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150C9-5AC2-3C10-1D51-907CCD7E13F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lnSpc>
                <a:spcPct val="90000"/>
              </a:lnSpc>
              <a:spcBef>
                <a:spcPct val="0"/>
              </a:spcBef>
            </a:pPr>
            <a:r>
              <a:rPr lang="en-US" sz="6600">
                <a:ea typeface="+mj-ea"/>
                <a:cs typeface="+mj-cs"/>
              </a:rPr>
              <a:t>Adaptability</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8 Fascinating Facts about the Michelin Man">
            <a:extLst>
              <a:ext uri="{FF2B5EF4-FFF2-40B4-BE49-F238E27FC236}">
                <a16:creationId xmlns:a16="http://schemas.microsoft.com/office/drawing/2014/main" id="{497B2F76-BADA-5A0B-09B2-D690485EFF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153" y="2642616"/>
            <a:ext cx="5322190" cy="36057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inevitable evolution of the starbucks logo - 9GAG">
            <a:extLst>
              <a:ext uri="{FF2B5EF4-FFF2-40B4-BE49-F238E27FC236}">
                <a16:creationId xmlns:a16="http://schemas.microsoft.com/office/drawing/2014/main" id="{CCBA2DC3-FFB2-BC65-AB5E-C22F96695D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2712057"/>
            <a:ext cx="5614416" cy="34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2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64BA-A9C1-0B55-18F5-92408AF79FC5}"/>
              </a:ext>
            </a:extLst>
          </p:cNvPr>
          <p:cNvSpPr>
            <a:spLocks noGrp="1"/>
          </p:cNvSpPr>
          <p:nvPr>
            <p:ph type="title"/>
          </p:nvPr>
        </p:nvSpPr>
        <p:spPr>
          <a:xfrm>
            <a:off x="1514292" y="513612"/>
            <a:ext cx="9894133" cy="1031216"/>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Protectability</a:t>
            </a:r>
          </a:p>
        </p:txBody>
      </p:sp>
      <p:pic>
        <p:nvPicPr>
          <p:cNvPr id="6" name="Online Media 5" title="&quot;Louis Vuitton&quot; | Russell Peters - Red, White, and Brown">
            <a:hlinkClick r:id="" action="ppaction://media"/>
            <a:extLst>
              <a:ext uri="{FF2B5EF4-FFF2-40B4-BE49-F238E27FC236}">
                <a16:creationId xmlns:a16="http://schemas.microsoft.com/office/drawing/2014/main" id="{6099AE10-9FA5-5B09-6401-298440C00ECE}"/>
              </a:ext>
            </a:extLst>
          </p:cNvPr>
          <p:cNvPicPr>
            <a:picLocks noRot="1" noChangeAspect="1"/>
          </p:cNvPicPr>
          <p:nvPr>
            <a:videoFile r:link="rId1"/>
          </p:nvPr>
        </p:nvPicPr>
        <p:blipFill>
          <a:blip r:embed="rId3"/>
          <a:stretch>
            <a:fillRect/>
          </a:stretch>
        </p:blipFill>
        <p:spPr>
          <a:xfrm>
            <a:off x="1610508" y="2589086"/>
            <a:ext cx="4876952" cy="2755478"/>
          </a:xfrm>
          <a:prstGeom prst="rect">
            <a:avLst/>
          </a:prstGeom>
        </p:spPr>
      </p:pic>
      <p:sp>
        <p:nvSpPr>
          <p:cNvPr id="11" name="Freeform: Shape 1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3" name="Freeform: Shape 1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85D3A3D-8E07-A0E0-13F3-72F8DD532428}"/>
              </a:ext>
            </a:extLst>
          </p:cNvPr>
          <p:cNvSpPr>
            <a:spLocks noGrp="1"/>
          </p:cNvSpPr>
          <p:nvPr>
            <p:ph sz="quarter" idx="13"/>
          </p:nvPr>
        </p:nvSpPr>
        <p:spPr>
          <a:xfrm>
            <a:off x="7781373" y="2279151"/>
            <a:ext cx="3627063" cy="3387145"/>
          </a:xfrm>
        </p:spPr>
        <p:txBody>
          <a:bodyPr vert="horz" lIns="91440" tIns="45720" rIns="91440" bIns="45720" rtlCol="0" anchor="ctr">
            <a:normAutofit/>
          </a:bodyPr>
          <a:lstStyle/>
          <a:p>
            <a:pPr indent="-228600"/>
            <a:r>
              <a:rPr lang="en-US" dirty="0"/>
              <a:t>Counterfeit:</a:t>
            </a:r>
          </a:p>
          <a:p>
            <a:pPr lvl="1" indent="-228600"/>
            <a:r>
              <a:rPr lang="en-US" dirty="0"/>
              <a:t>Good?</a:t>
            </a:r>
          </a:p>
          <a:p>
            <a:pPr lvl="1" indent="-228600"/>
            <a:r>
              <a:rPr lang="en-US" dirty="0"/>
              <a:t>Bad?</a:t>
            </a:r>
          </a:p>
          <a:p>
            <a:pPr lvl="1" indent="-228600"/>
            <a:r>
              <a:rPr lang="en-US" dirty="0"/>
              <a:t>ML and AI </a:t>
            </a:r>
          </a:p>
          <a:p>
            <a:pPr lvl="2" indent="-228600"/>
            <a:r>
              <a:rPr lang="en-US" dirty="0"/>
              <a:t>Help?</a:t>
            </a:r>
          </a:p>
          <a:p>
            <a:pPr lvl="2" indent="-228600"/>
            <a:r>
              <a:rPr lang="en-US" dirty="0"/>
              <a:t>Hurt?</a:t>
            </a:r>
          </a:p>
        </p:txBody>
      </p:sp>
    </p:spTree>
    <p:extLst>
      <p:ext uri="{BB962C8B-B14F-4D97-AF65-F5344CB8AC3E}">
        <p14:creationId xmlns:p14="http://schemas.microsoft.com/office/powerpoint/2010/main" val="211881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6"/>
                </p:tgtEl>
              </p:cMediaNode>
            </p:video>
            <p:seq concurrent="1" nextAc="seek">
              <p:cTn id="32" restart="whenNotActive" fill="hold" evtFilter="cancelBubble" nodeType="interactiveSeq">
                <p:stCondLst>
                  <p:cond evt="onClick" delay="0">
                    <p:tgtEl>
                      <p:spTgt spid="6"/>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1072</TotalTime>
  <Words>2956</Words>
  <Application>Microsoft Office PowerPoint</Application>
  <PresentationFormat>Widescreen</PresentationFormat>
  <Paragraphs>411</Paragraphs>
  <Slides>40</Slides>
  <Notes>23</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Franklin Gothic Book</vt:lpstr>
      <vt:lpstr>Times New Roman</vt:lpstr>
      <vt:lpstr>Office Theme</vt:lpstr>
      <vt:lpstr>iClicker Question</vt:lpstr>
      <vt:lpstr>iClicker Question</vt:lpstr>
      <vt:lpstr>Choosing Brand Elements to Build Brand Equity</vt:lpstr>
      <vt:lpstr>Brand Management Building Blocks</vt:lpstr>
      <vt:lpstr>Learning Objectives</vt:lpstr>
      <vt:lpstr>What are Brand Elements?</vt:lpstr>
      <vt:lpstr>Criteria for Choosing Brand Elements</vt:lpstr>
      <vt:lpstr>Adaptability</vt:lpstr>
      <vt:lpstr>Protectability</vt:lpstr>
      <vt:lpstr>Options and Tactics for Brand Elements</vt:lpstr>
      <vt:lpstr>Brand Names</vt:lpstr>
      <vt:lpstr>Brand Names</vt:lpstr>
      <vt:lpstr>Figure 4-3: Brand Name Taxonomy</vt:lpstr>
      <vt:lpstr>Brand Names</vt:lpstr>
      <vt:lpstr>Brand Names</vt:lpstr>
      <vt:lpstr>Tradeoffs</vt:lpstr>
      <vt:lpstr>Figure 4-4: Sample Suggestive Brand Names</vt:lpstr>
      <vt:lpstr>Brand Names - Naming procedures</vt:lpstr>
      <vt:lpstr>U R Ls (1 of 2)</vt:lpstr>
      <vt:lpstr>U R Ls (2 of 2)</vt:lpstr>
      <vt:lpstr>Logos and Symbols (1 of 2)</vt:lpstr>
      <vt:lpstr>In between logos and symbols</vt:lpstr>
      <vt:lpstr>Logos and Symbols (2 of 2)</vt:lpstr>
      <vt:lpstr>Common Themes in Top Logos</vt:lpstr>
      <vt:lpstr>Characters</vt:lpstr>
      <vt:lpstr>Character Examples</vt:lpstr>
      <vt:lpstr>Slogans (1 of 2)</vt:lpstr>
      <vt:lpstr>Slogans (2 of 2)</vt:lpstr>
      <vt:lpstr>Figure 4-7: Famous Slogans Quiz (1 of 2)</vt:lpstr>
      <vt:lpstr>Figure 4-7: Famous Slogans Quiz (2 of 2)</vt:lpstr>
      <vt:lpstr>Target</vt:lpstr>
      <vt:lpstr>Group Discussion</vt:lpstr>
      <vt:lpstr>Jingles</vt:lpstr>
      <vt:lpstr>Benefits of Packaging</vt:lpstr>
      <vt:lpstr>Packaging (1 of 4)</vt:lpstr>
      <vt:lpstr>Packaging (2 of 4)</vt:lpstr>
      <vt:lpstr>Packaging (3 of 4)</vt:lpstr>
      <vt:lpstr>Packaging (4 of 4)</vt:lpstr>
      <vt:lpstr>Putting It All Together</vt:lpstr>
      <vt:lpstr>Figure 4-8: Critique of Brand Element Options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iClicker Question</dc:title>
  <dc:creator>Nguyen, Mike (MU-Student)</dc:creator>
  <cp:lastModifiedBy>Nguyen, Mike (MU-Student)</cp:lastModifiedBy>
  <cp:revision>5</cp:revision>
  <dcterms:created xsi:type="dcterms:W3CDTF">2022-09-26T00:15:57Z</dcterms:created>
  <dcterms:modified xsi:type="dcterms:W3CDTF">2022-09-26T18:10:05Z</dcterms:modified>
</cp:coreProperties>
</file>